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357" r:id="rId2"/>
    <p:sldId id="348" r:id="rId3"/>
    <p:sldId id="349" r:id="rId4"/>
    <p:sldId id="350" r:id="rId5"/>
    <p:sldId id="405" r:id="rId6"/>
    <p:sldId id="351" r:id="rId7"/>
    <p:sldId id="352" r:id="rId8"/>
    <p:sldId id="353" r:id="rId9"/>
    <p:sldId id="354" r:id="rId10"/>
    <p:sldId id="355" r:id="rId11"/>
    <p:sldId id="356" r:id="rId12"/>
    <p:sldId id="358" r:id="rId13"/>
    <p:sldId id="406" r:id="rId14"/>
    <p:sldId id="407" r:id="rId15"/>
    <p:sldId id="408" r:id="rId16"/>
    <p:sldId id="409" r:id="rId17"/>
  </p:sldIdLst>
  <p:sldSz cx="12192000" cy="6858000"/>
  <p:notesSz cx="6797675" cy="99282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8" autoAdjust="0"/>
    <p:restoredTop sz="94660"/>
  </p:normalViewPr>
  <p:slideViewPr>
    <p:cSldViewPr snapToGrid="0">
      <p:cViewPr varScale="1">
        <p:scale>
          <a:sx n="118" d="100"/>
          <a:sy n="118" d="100"/>
        </p:scale>
        <p:origin x="114" y="27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4F9D68-F6E5-4DC2-983D-C55BD54F8201}" type="datetimeFigureOut">
              <a:rPr lang="th-TH" smtClean="0"/>
              <a:t>15/01/64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09318F-6BC1-4FAE-AC76-3547B16733AC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25529519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66ACEC-03B8-4072-BD36-5274CECA9AAF}" type="datetimeFigureOut">
              <a:rPr lang="th-TH" smtClean="0"/>
              <a:t>15/01/64</a:t>
            </a:fld>
            <a:endParaRPr lang="th-TH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h-TH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FFC804-4758-44D5-91D1-AFEEFE3E3E22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1278812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1/15/2021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1/15/2021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1/15/2021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1/15/2021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1/15/2021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h-TH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บทที่ </a:t>
            </a:r>
            <a:r>
              <a:rPr lang="th-TH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6</a:t>
            </a:r>
            <a:endParaRPr lang="th-TH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th-TH" sz="44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การตลาดสำหรับพาณิชย์</a:t>
            </a:r>
            <a:r>
              <a:rPr lang="th-TH" sz="44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อิเล็กทรอนิกส์</a:t>
            </a:r>
            <a:endParaRPr lang="en-US" sz="44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213719" y="5173915"/>
            <a:ext cx="497890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8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ผู้สอน</a:t>
            </a:r>
            <a:r>
              <a:rPr lang="en-US" sz="28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: </a:t>
            </a:r>
            <a:r>
              <a:rPr lang="th-TH" sz="28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ผศ.</a:t>
            </a:r>
            <a:r>
              <a:rPr lang="th-TH" sz="28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ดร.สุพัตรา กาญจโน</a:t>
            </a:r>
            <a:r>
              <a:rPr lang="th-TH" sz="28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ภาส</a:t>
            </a:r>
            <a:endParaRPr lang="th-TH" sz="2800" dirty="0"/>
          </a:p>
        </p:txBody>
      </p:sp>
    </p:spTree>
    <p:extLst>
      <p:ext uri="{BB962C8B-B14F-4D97-AF65-F5344CB8AC3E}">
        <p14:creationId xmlns:p14="http://schemas.microsoft.com/office/powerpoint/2010/main" val="2047212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3" y="609600"/>
            <a:ext cx="10380134" cy="1320800"/>
          </a:xfrm>
        </p:spPr>
        <p:txBody>
          <a:bodyPr>
            <a:noAutofit/>
          </a:bodyPr>
          <a:lstStyle/>
          <a:p>
            <a:pPr lvl="0" algn="ctr"/>
            <a:r>
              <a:rPr lang="th-TH" sz="40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กระบวนการทำงานของการจัดการลูกค้าสัมพันธ์บนพาณิชย์</a:t>
            </a:r>
            <a:r>
              <a:rPr lang="th-TH" sz="40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อิเล็กทรอนิกส์</a:t>
            </a:r>
            <a:r>
              <a:rPr lang="en-US" sz="40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/>
            </a:r>
            <a:br>
              <a:rPr lang="en-US" sz="40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endParaRPr lang="th-TH" sz="40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thaiDist"/>
            <a:r>
              <a:rPr lang="th-TH" sz="32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การรวบรวมข้อมูลของลูกค้าจากหลาย ๆ ช่องทาง เช่น อีเมล ห้องสนทนา เว็บบอร์ด สื่อสังคมออนไลน์ เป็นต้น โดยข้อมูลนั้นประกอบไปด้วย ประวัติลูกค้า การซื้อ ความต้องการ และข้อมูลอื่น ๆ ที่จำเป็น </a:t>
            </a:r>
            <a:endParaRPr lang="en-US" sz="32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algn="thaiDist"/>
            <a:r>
              <a:rPr lang="th-TH" sz="32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การจัดแบ่งกลุ่มของลูกค้าเพื่อสร้างกิจกรรมต่าง ๆ ที่เหมาะสมในแต่ละกลุ่มประเภทของลูกค้า </a:t>
            </a:r>
            <a:endParaRPr lang="en-US" sz="32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algn="thaiDist"/>
            <a:r>
              <a:rPr lang="th-TH" sz="32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การวิเคราะห์ข้อมูลที่ได้มาจากลูกค้า โดยพิจารณาความต้องการของลูกค้าในแต่ละบุคคลหรือแต่ละกลุ่มนั้น และวิเคราะห์หาเสิ่งที่สำคัญต่อลูกค้า </a:t>
            </a:r>
            <a:endParaRPr lang="en-US" sz="32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marL="0" indent="0" algn="thaiDist">
              <a:buNone/>
            </a:pPr>
            <a:endParaRPr lang="th-TH" sz="32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234925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3" y="609600"/>
            <a:ext cx="9338733" cy="1320800"/>
          </a:xfrm>
        </p:spPr>
        <p:txBody>
          <a:bodyPr>
            <a:normAutofit/>
          </a:bodyPr>
          <a:lstStyle/>
          <a:p>
            <a:pPr lvl="0" algn="ctr"/>
            <a:r>
              <a:rPr lang="th-TH" sz="32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คุณสมบัติที่ดีของการจัดการลูกค้าสัมพันธ์อิเล็กทรอนิกส์บนพาณิชย์</a:t>
            </a:r>
            <a:r>
              <a:rPr lang="th-TH" sz="32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อิเล็กทรอนิกส์</a:t>
            </a:r>
            <a:endParaRPr lang="th-TH" sz="32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thaiDist"/>
            <a:r>
              <a:rPr lang="th-TH" sz="32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มีความสามารถการจัดการได้อย่างมีประสิทธิภาพและรวดเร็ว และมีความสามารถในการประเมินความต้องการของลูกค้าล่วงหน้าได้ เพื่อให้การดำเนินงานสามารถเข้าถึงความต้องการของลูกค้าได้สูงสุด</a:t>
            </a:r>
            <a:r>
              <a:rPr lang="en-US" sz="32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 </a:t>
            </a:r>
          </a:p>
          <a:p>
            <a:pPr algn="thaiDist"/>
            <a:r>
              <a:rPr lang="th-TH" sz="32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มีความสามารถในการอำนวยความสะดวกให้ลูกค้าในการรับข้อมูลที่ลูกค้าสนใจ และทันต่อเหตุการณ์ </a:t>
            </a:r>
          </a:p>
        </p:txBody>
      </p:sp>
    </p:spTree>
    <p:extLst>
      <p:ext uri="{BB962C8B-B14F-4D97-AF65-F5344CB8AC3E}">
        <p14:creationId xmlns:p14="http://schemas.microsoft.com/office/powerpoint/2010/main" val="3116457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0" algn="ctr"/>
            <a:r>
              <a:rPr lang="th-TH" sz="44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องค์ประกอบหลักทั่วไปของการจัดการลูกค้า</a:t>
            </a:r>
            <a:r>
              <a:rPr lang="th-TH" sz="44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สัมพันธ์</a:t>
            </a:r>
            <a:endParaRPr lang="th-TH" sz="44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3" y="2160589"/>
            <a:ext cx="9347199" cy="3880773"/>
          </a:xfrm>
        </p:spPr>
        <p:txBody>
          <a:bodyPr>
            <a:noAutofit/>
          </a:bodyPr>
          <a:lstStyle/>
          <a:p>
            <a:r>
              <a:rPr lang="th-TH" sz="28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ระบบการตลาดอัตโนมัติ (</a:t>
            </a:r>
            <a:r>
              <a:rPr lang="en-US" sz="28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Market Automation</a:t>
            </a:r>
            <a:r>
              <a:rPr lang="th-TH" sz="28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)</a:t>
            </a:r>
            <a:r>
              <a:rPr lang="en-US" sz="28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 </a:t>
            </a:r>
            <a:endParaRPr lang="th-TH" sz="2800" dirty="0" smtClean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r>
              <a:rPr lang="th-TH" sz="28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ระบบ</a:t>
            </a:r>
            <a:r>
              <a:rPr lang="th-TH" sz="28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การขายอัตโนมัติ (</a:t>
            </a:r>
            <a:r>
              <a:rPr lang="en-US" sz="28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Sales Automation</a:t>
            </a:r>
            <a:r>
              <a:rPr lang="th-TH" sz="28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)</a:t>
            </a:r>
            <a:r>
              <a:rPr lang="en-US" sz="28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 </a:t>
            </a:r>
            <a:endParaRPr lang="en-US" sz="2800" dirty="0" smtClean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r>
              <a:rPr lang="th-TH" sz="28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การบริการลูกค้า (</a:t>
            </a:r>
            <a:r>
              <a:rPr lang="en-US" sz="28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Customer Service</a:t>
            </a:r>
            <a:r>
              <a:rPr lang="th-TH" sz="28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)</a:t>
            </a:r>
            <a:r>
              <a:rPr lang="en-US" sz="28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 </a:t>
            </a:r>
            <a:endParaRPr lang="en-US" sz="2800" dirty="0" smtClean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marL="0" indent="0">
              <a:buNone/>
            </a:pPr>
            <a:r>
              <a:rPr lang="th-TH" sz="28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	จาก</a:t>
            </a:r>
            <a:r>
              <a:rPr lang="th-TH" sz="28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องค์ประกอบทั้ง </a:t>
            </a:r>
            <a:r>
              <a:rPr lang="en-US" sz="28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3 </a:t>
            </a:r>
            <a:r>
              <a:rPr lang="th-TH" sz="28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ส่วนที่กล่าวมานี้จะเห็นว่าได้ว่าการนำระบบการจัดการลูกค้าสัมพันธ์มาใช้บนเว็บไซต์พาณิชย์อิเล็กทรอนิกส์เป็นสิ่งที่ไม่ง่ายเลย ไม่เพียงแต่ทางร้านค้าพาณิชย์อิเล็กทรอนิกส์จะต้องจัดสรรงบประมาณเท่านั้น ยังต้องทำการกำหนดนโยบายในด้านต่าง ๆ ที่ชัดเจน เพื่อให้ข้อมูลของลูกค้าที่ได้รับมาสามารถตอบสนองต่อความต้องการและอุปนิสัยส่วนตัวของลูกค้า อันจะนำไปสู่การเพิ่มยอดขายและการสร้างความสัมพันธ์ในระยะยาวได้ด้วย</a:t>
            </a:r>
            <a:r>
              <a:rPr lang="en-US" sz="28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 </a:t>
            </a:r>
            <a:endParaRPr lang="th-TH" sz="28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897691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292859"/>
            <a:ext cx="8596668" cy="1320800"/>
          </a:xfrm>
        </p:spPr>
        <p:txBody>
          <a:bodyPr anchor="ctr"/>
          <a:lstStyle/>
          <a:p>
            <a:r>
              <a:rPr lang="th-TH" b="1" dirty="0" smtClean="0"/>
              <a:t>การทำการตลาดออนไลน์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613659"/>
            <a:ext cx="9551982" cy="5128973"/>
          </a:xfrm>
        </p:spPr>
        <p:txBody>
          <a:bodyPr>
            <a:noAutofit/>
          </a:bodyPr>
          <a:lstStyle/>
          <a:p>
            <a:pPr algn="thaiDist"/>
            <a:r>
              <a:rPr lang="en-US" sz="24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Insights Driven </a:t>
            </a:r>
            <a:r>
              <a:rPr lang="en-US" sz="24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Marketing</a:t>
            </a:r>
            <a:r>
              <a:rPr lang="th-TH" sz="24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  </a:t>
            </a:r>
            <a:r>
              <a:rPr lang="th-TH" sz="2400" b="1" i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“ต้องรู้ลึก รู้จริง ถึงจะคว้าชัยชนะ” </a:t>
            </a:r>
            <a:r>
              <a:rPr lang="th-TH" sz="24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รู้ถึง</a:t>
            </a:r>
            <a:r>
              <a:rPr lang="th-TH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ทัศนคติของลูกค้า ฟังเสียงลูกค้ามากขึ้น ยิ่งทำ</a:t>
            </a:r>
            <a:r>
              <a:rPr lang="th-TH" sz="24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ให้สามารถ</a:t>
            </a:r>
            <a:r>
              <a:rPr lang="th-TH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ปรับปรุงกลยุทธ์ เพิ่มประสิทธิภาพ และส่งต่อสิ่งที่ลูกค้าต้องการได้อย่างถูกจุดตรงใจแบบไม่ต้องมโน</a:t>
            </a:r>
            <a:r>
              <a:rPr lang="th-TH" sz="24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เอง</a:t>
            </a:r>
            <a:endParaRPr lang="th-TH" sz="2400" b="1" i="1" dirty="0" smtClean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algn="thaiDist"/>
            <a:r>
              <a:rPr lang="en-US" sz="24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Conversational </a:t>
            </a:r>
            <a:r>
              <a:rPr lang="en-US" sz="24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Marketing</a:t>
            </a:r>
            <a:r>
              <a:rPr lang="th-TH" sz="24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  หรือ การตลาด</a:t>
            </a:r>
            <a:r>
              <a:rPr lang="th-TH" sz="24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เชิงสนทนา  </a:t>
            </a:r>
            <a:r>
              <a:rPr lang="th-TH" sz="24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เมื่อสื่อ</a:t>
            </a:r>
            <a:r>
              <a:rPr lang="th-TH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โซเชียลอยู่ในมือ ที่สามารถแชท โพสต์กระทู้ อัดคลิป หรือจะทำอะไรก็</a:t>
            </a:r>
            <a:r>
              <a:rPr lang="th-TH" sz="24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ได้  ลูกค้า </a:t>
            </a:r>
            <a:r>
              <a:rPr lang="th-TH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“ต้องการอะไร ไม่พอใจอะไร” พร้อมกับให้ความช่วยเหลือทันทีผ่านช่องทาง</a:t>
            </a:r>
            <a:r>
              <a:rPr lang="th-TH" sz="24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ออนไลน์</a:t>
            </a:r>
          </a:p>
          <a:p>
            <a:r>
              <a:rPr lang="en-US" sz="24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Artificial Intelligence (AI) &amp;</a:t>
            </a:r>
            <a:r>
              <a:rPr lang="en-US" sz="24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 Automation </a:t>
            </a:r>
            <a:r>
              <a:rPr lang="th-TH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จงอย่าใช้แค่แรงงานมนุษย์ </a:t>
            </a:r>
            <a:r>
              <a:rPr lang="th-TH" sz="2400" i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“ดิจิทัลก็ต้องดิจิทัลให้สุด อย่าหยุดแค่แรงงานมนุษย์”</a:t>
            </a:r>
            <a:r>
              <a:rPr lang="th-TH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 ลองหาเครื่องไม้เครื่องมือ เช่น ปัญญาประดิษฐ์ </a:t>
            </a:r>
            <a:r>
              <a:rPr lang="en-US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AI (Artificial Intelligence) </a:t>
            </a:r>
            <a:r>
              <a:rPr lang="th-TH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หรือระบบ </a:t>
            </a:r>
            <a:r>
              <a:rPr lang="en-US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Automation </a:t>
            </a:r>
            <a:r>
              <a:rPr lang="th-TH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มาเป็นเพื่อน</a:t>
            </a:r>
            <a:r>
              <a:rPr lang="th-TH" sz="24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คู่ใจ</a:t>
            </a:r>
            <a:r>
              <a:rPr lang="en-US" sz="24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th-TH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เพื่อปรับปรุงประสบการณ์ของลูกค้า และช่วยดูแล</a:t>
            </a:r>
            <a:r>
              <a:rPr lang="th-TH" sz="24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ลูกค้า</a:t>
            </a:r>
            <a:r>
              <a:rPr lang="en-US" sz="24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th-TH" sz="24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และปรับปรุง</a:t>
            </a:r>
            <a:r>
              <a:rPr lang="th-TH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ผลิตภัณฑ์และบริการที่มี</a:t>
            </a:r>
            <a:r>
              <a:rPr lang="th-TH" sz="24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อยู่</a:t>
            </a:r>
          </a:p>
        </p:txBody>
      </p:sp>
    </p:spTree>
    <p:extLst>
      <p:ext uri="{BB962C8B-B14F-4D97-AF65-F5344CB8AC3E}">
        <p14:creationId xmlns:p14="http://schemas.microsoft.com/office/powerpoint/2010/main" val="169634077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292859"/>
            <a:ext cx="8596668" cy="1320800"/>
          </a:xfrm>
        </p:spPr>
        <p:txBody>
          <a:bodyPr/>
          <a:lstStyle/>
          <a:p>
            <a:r>
              <a:rPr lang="th-TH" b="1" dirty="0" smtClean="0"/>
              <a:t>การทำการตลาดออนไลน์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613659"/>
            <a:ext cx="9551982" cy="5128973"/>
          </a:xfrm>
        </p:spPr>
        <p:txBody>
          <a:bodyPr>
            <a:normAutofit/>
          </a:bodyPr>
          <a:lstStyle/>
          <a:p>
            <a:pPr algn="thaiDist"/>
            <a:r>
              <a:rPr lang="en-US" sz="2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SEO (Search Engine Optimization) </a:t>
            </a:r>
            <a:r>
              <a:rPr lang="th-TH" sz="2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การแข่งขันสูงมากขึ้นเรื่อย ๆ เพราะการทำ </a:t>
            </a:r>
            <a:r>
              <a:rPr lang="en-US" sz="2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SEO </a:t>
            </a:r>
            <a:r>
              <a:rPr lang="th-TH" sz="2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เป็นอะไรที่ประหยัดงบได้อย่างดีเยี่ยม ถ้ามีคอนเทนต์ดีมีคุณภาพ ใช้การเน้นคำตามคีย์เวิร์ด (</a:t>
            </a:r>
            <a:r>
              <a:rPr lang="en-US" sz="2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Keyword) </a:t>
            </a:r>
            <a:r>
              <a:rPr lang="th-TH" sz="2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ฮิตๆ เพียงหนึ่งคำก็จะทำให้เว็บไซต์ของเราติดหน้า 1 บน </a:t>
            </a:r>
            <a:r>
              <a:rPr lang="en-US" sz="2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Google </a:t>
            </a:r>
            <a:r>
              <a:rPr lang="th-TH" sz="2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ได้ไม่ยาก</a:t>
            </a:r>
          </a:p>
          <a:p>
            <a:pPr algn="thaiDist"/>
            <a:r>
              <a:rPr lang="en-US" sz="2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Voice Search </a:t>
            </a:r>
            <a:r>
              <a:rPr lang="th-TH" sz="2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ทำให้ชีวิตง่ายยิ่งขึ้น ไม่ต้องมาพิมพ์ จะสั่งซื้ออะไรบนอีคอมเมิร์ซก็ใช้คำสั่งเสียงซื้อเลย ยิ่งคนวัยมิลเลนเนียลที่รักความชิล ในอนาคตอาจไม่เพียงใช้ค้นหาบนสมาร์ทโฟนเท่านั้น แต่ยังใช้คำสั่งเสียงผ่านแก็ดเจ็ตลำโพงอัจฉริยะ (</a:t>
            </a:r>
            <a:r>
              <a:rPr lang="en-US" sz="2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Smart Speaker) </a:t>
            </a:r>
            <a:r>
              <a:rPr lang="th-TH" sz="2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อย่างเช่น </a:t>
            </a:r>
            <a:r>
              <a:rPr lang="en-US" sz="2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Google Home, Amazon Echo </a:t>
            </a:r>
            <a:r>
              <a:rPr lang="th-TH" sz="2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และ </a:t>
            </a:r>
            <a:r>
              <a:rPr lang="en-US" sz="2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Apple </a:t>
            </a:r>
            <a:r>
              <a:rPr lang="en-US" sz="2600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Homepod</a:t>
            </a:r>
            <a:r>
              <a:rPr lang="en-US" sz="2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th-TH" sz="2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ที่รอตอบคำถามทุกอย่างที่ต้องการรู้ ถ้าเว็บไซต์ไม่เป็นมิตรกับการค้นหาด้วยเสียงอาจจะเสี่ยงต่อการเสีย </a:t>
            </a:r>
            <a:r>
              <a:rPr lang="en-US" sz="2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Traffic </a:t>
            </a:r>
            <a:r>
              <a:rPr lang="th-TH" sz="2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เข้าสู่เว็บไซต์ หรือเสี่ยงต่อการเสียเปรียบแบรนด์คู่แข่งได้</a:t>
            </a:r>
          </a:p>
          <a:p>
            <a:pPr algn="thaiDist"/>
            <a:endParaRPr lang="en-US" sz="26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73478647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th-TH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การตลาดออนไลน์ที่ได้รับความนิยม</a:t>
            </a:r>
            <a:endParaRPr lang="en-US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thaiDist"/>
            <a:r>
              <a:rPr lang="en-US" sz="20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Facebook </a:t>
            </a:r>
            <a:r>
              <a:rPr lang="en-US" sz="20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Marketing</a:t>
            </a:r>
            <a:r>
              <a:rPr lang="en-US" sz="2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 </a:t>
            </a:r>
            <a:r>
              <a:rPr lang="th-TH" sz="2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อาจจะเหมาะสมกับตัวผลิตภัณฑ์ บริการ ของแบรนด์ที่กลุ่มเป้าหมายอายุ 30 ขึ้นไป </a:t>
            </a:r>
            <a:endParaRPr lang="th-TH" sz="2000" dirty="0" smtClean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algn="thaiDist"/>
            <a:r>
              <a:rPr lang="en-US" sz="20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Instagram </a:t>
            </a:r>
            <a:r>
              <a:rPr lang="en-US" sz="20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Marketing</a:t>
            </a:r>
            <a:r>
              <a:rPr lang="en-US" sz="2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 </a:t>
            </a:r>
            <a:r>
              <a:rPr lang="th-TH" sz="2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ได้รับความนิยมมากในหมู่ </a:t>
            </a:r>
            <a:r>
              <a:rPr lang="en-US" sz="2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Gen Z </a:t>
            </a:r>
            <a:r>
              <a:rPr lang="th-TH" sz="20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ซึ่ง</a:t>
            </a:r>
            <a:r>
              <a:rPr lang="th-TH" sz="2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เป็นตลาดที่ดีสำหรับแบรนด์ที่ต้องการกลุ่มลูกค้านี้เป็นหลัก แต่อาจมีการเปลี่ยนแปลงเกิดขึ้น ถ้าเขาเอาฟีเจอร์ไลค์</a:t>
            </a:r>
            <a:r>
              <a:rPr lang="th-TH" sz="20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ออก</a:t>
            </a:r>
            <a:endParaRPr lang="th-TH" sz="20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r>
              <a:rPr lang="en-US" sz="2000" b="1" dirty="0" err="1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Chatbots</a:t>
            </a:r>
            <a:r>
              <a:rPr lang="en-US" sz="20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th-TH" sz="2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เป็นบริการตอบข้อความ โดย </a:t>
            </a:r>
            <a:r>
              <a:rPr lang="en-US" sz="2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AI </a:t>
            </a:r>
            <a:r>
              <a:rPr lang="th-TH" sz="2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ซึ่งมีความสะดวกและ</a:t>
            </a:r>
            <a:r>
              <a:rPr lang="th-TH" sz="20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รวดเร็วต่อการ</a:t>
            </a:r>
            <a:r>
              <a:rPr lang="th-TH" sz="2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เข้าถึงสินค้า เพื่อสนองความต้องการของกลุ่มผู้บริโภคอย่างตรงจุดและรวดเร็ว ตลอด 24 ชั่วโมง</a:t>
            </a:r>
          </a:p>
          <a:p>
            <a:r>
              <a:rPr lang="th-TH" sz="20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วิดีโอ</a:t>
            </a:r>
            <a:r>
              <a:rPr lang="th-TH" sz="2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สั้นๆ เป็นพลังสำคัญในการขับเคลื่อนการขายผลิตภัณฑ์และบริการทางออนไลน์อย่างดี</a:t>
            </a:r>
            <a:r>
              <a:rPr lang="th-TH" sz="20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เยี่ยม</a:t>
            </a:r>
          </a:p>
          <a:p>
            <a:pPr algn="thaiDist"/>
            <a:r>
              <a:rPr lang="en-US" sz="20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Content </a:t>
            </a:r>
            <a:r>
              <a:rPr lang="en-US" sz="20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Marketing </a:t>
            </a:r>
            <a:r>
              <a:rPr lang="th-TH" sz="20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โดยเฉพาะ</a:t>
            </a:r>
            <a:r>
              <a:rPr lang="th-TH" sz="2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กับ </a:t>
            </a:r>
            <a:r>
              <a:rPr lang="en-US" sz="2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Google </a:t>
            </a:r>
            <a:r>
              <a:rPr lang="th-TH" sz="2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ที่กำลังพัฒนาให้ลึกซึ้งและซับซ้อนขึ้น เพื่อให้แม่นยำในการเข้าถึงเป้าหมายที่มี </a:t>
            </a:r>
            <a:r>
              <a:rPr lang="en-US" sz="2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Content </a:t>
            </a:r>
            <a:r>
              <a:rPr lang="th-TH" sz="2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ทรงประสิทธิภาพ มากกว่าแค่การทำ </a:t>
            </a:r>
            <a:r>
              <a:rPr lang="en-US" sz="20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SEO</a:t>
            </a:r>
            <a:endParaRPr lang="en-US" sz="2000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algn="thaiDist"/>
            <a:r>
              <a:rPr lang="th-TH" sz="20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อีเมล์ </a:t>
            </a:r>
            <a:r>
              <a:rPr lang="th-TH" sz="20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ซึ่งจะ</a:t>
            </a:r>
            <a:r>
              <a:rPr lang="th-TH" sz="2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กลายเป็นพื้นที่ส่วนตัวมาก</a:t>
            </a:r>
            <a:r>
              <a:rPr lang="th-TH" sz="20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ขึ้น </a:t>
            </a:r>
            <a:r>
              <a:rPr lang="th-TH" sz="2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เพราะอีเมล์จะถูกใข้เป็น </a:t>
            </a:r>
            <a:r>
              <a:rPr lang="en-US" sz="2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Remarketing </a:t>
            </a:r>
            <a:r>
              <a:rPr lang="th-TH" sz="2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ที่จะมากระตุ้นให้ผู้บริโภคตัดสินใจในการซื้อ อาทิ โปรโมชั่น ข้อมูลผลิตภัณฑ์ และอื่นๆ</a:t>
            </a: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56202775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th-TH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การตลาดออนไลน์ที่ได้รับความนิยม</a:t>
            </a:r>
            <a:endParaRPr lang="en-US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2631" y="1692067"/>
            <a:ext cx="8596668" cy="4358355"/>
          </a:xfrm>
        </p:spPr>
        <p:txBody>
          <a:bodyPr>
            <a:normAutofit/>
          </a:bodyPr>
          <a:lstStyle/>
          <a:p>
            <a:pPr algn="thaiDist"/>
            <a:endParaRPr lang="th-TH" sz="2000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algn="thaiDist"/>
            <a:r>
              <a:rPr lang="en-US" sz="20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Interactive </a:t>
            </a:r>
            <a:r>
              <a:rPr lang="en-US" sz="20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Content </a:t>
            </a:r>
            <a:r>
              <a:rPr lang="th-TH" sz="20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คอน</a:t>
            </a:r>
            <a:r>
              <a:rPr lang="th-TH" sz="2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เท็นต์เหล่านี้เป็นการพบกันครึ่งทางระหว่างข้อมูลสินค้า บริการ หรือแบรนด์ กับความเอ็นเตอร์เทนเมนท์ ที่ปรับมาเป็นคอนเท็นต์ที่ให้ผู้บริโภคโต้ตอบ อาทิเช่น การทำโพลและควิซ, วิดีโอแบบ </a:t>
            </a:r>
            <a:r>
              <a:rPr lang="en-US" sz="2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AR ( Augmented Reality) </a:t>
            </a:r>
            <a:r>
              <a:rPr lang="th-TH" sz="2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และวิดีโอแบบ 360 </a:t>
            </a:r>
            <a:r>
              <a:rPr lang="th-TH" sz="20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องศา</a:t>
            </a:r>
            <a:endParaRPr lang="th-TH" sz="2000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algn="thaiDist"/>
            <a:r>
              <a:rPr lang="th-TH" sz="20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การตลาด</a:t>
            </a:r>
            <a:r>
              <a:rPr lang="th-TH" sz="20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แบบ </a:t>
            </a:r>
            <a:r>
              <a:rPr lang="en-US" sz="20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Omni-channel </a:t>
            </a:r>
            <a:r>
              <a:rPr lang="th-TH" sz="20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เป็นการ</a:t>
            </a:r>
            <a:r>
              <a:rPr lang="th-TH" sz="2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ทำการตลาดในหลายแพลตฟอร์ม อาทิ อีเมล </a:t>
            </a:r>
            <a:r>
              <a:rPr lang="th-TH" sz="20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แอปพลิเคชั่น </a:t>
            </a:r>
            <a:r>
              <a:rPr lang="th-TH" sz="2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โซเชียลมีเดีย บล็อก และเว็บไซต์ของคุณ วิธีนี้ช่วยให้ธุรกิจสามารถเชื่อมต่อกับลูกค้าผ่านช่องทางดิจิทัลได้มากขึ้น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48015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th-TH" sz="54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การตลาด</a:t>
            </a:r>
            <a:r>
              <a:rPr lang="th-TH" sz="54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อิเล็กทรอนิกส์</a:t>
            </a:r>
            <a:endParaRPr lang="th-TH" sz="54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thaiDist">
              <a:buNone/>
            </a:pPr>
            <a:r>
              <a:rPr lang="th-TH" sz="32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	กระบวนการ</a:t>
            </a:r>
            <a:r>
              <a:rPr lang="th-TH" sz="32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ดำเนินกิจกรรมทางการตลาด ไม่ว่าจะเป็นการนำเสนอ การจัดจำหน่าย/การแลกเปลี่ยน การโฆษณาประชาสัมพันธ์ การส่งเสริมการขาย สำหรับผลิตภัณฑ์ บริการ ข้อมูล และแนวความคิดโดยใช้สื่ออิเล็กทรอนิกส์ทั้งแบบมีสายและ    ไร้สายที่เชื่อมโยงการทำงานเข้าสู่เครือข่ายอินเทอร์เน็ต </a:t>
            </a:r>
            <a:endParaRPr lang="en-US" sz="32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marL="0" indent="0" algn="thaiDist">
              <a:buNone/>
            </a:pPr>
            <a:endParaRPr lang="th-TH" sz="32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095150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r"/>
            <a:r>
              <a:rPr lang="th-TH" sz="40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ส่วนประสมทางการตลาดของพาณิชย์</a:t>
            </a:r>
            <a:r>
              <a:rPr lang="th-TH" sz="40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อิเล็กทรอนิกส์</a:t>
            </a:r>
            <a:endParaRPr lang="th-TH" sz="40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algn="thaiDist"/>
            <a:r>
              <a:rPr lang="th-TH" sz="32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ผลิตภัณฑ์ </a:t>
            </a:r>
            <a:r>
              <a:rPr lang="en-US" sz="32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(Product)</a:t>
            </a:r>
            <a:endParaRPr lang="en-US" sz="32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lvl="0" algn="thaiDist"/>
            <a:r>
              <a:rPr lang="th-TH" sz="32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ราคา </a:t>
            </a:r>
            <a:r>
              <a:rPr lang="en-US" sz="32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(Price)</a:t>
            </a:r>
            <a:endParaRPr lang="th-TH" sz="3200" b="1" dirty="0" smtClean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lvl="1" algn="thaiDist"/>
            <a:r>
              <a:rPr lang="th-TH" sz="32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การตั้งราคาต่ำกว่าคู่แข่ง </a:t>
            </a:r>
            <a:endParaRPr lang="th-TH" sz="3200" dirty="0" smtClean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lvl="1" algn="thaiDist"/>
            <a:r>
              <a:rPr lang="th-TH" sz="32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การ</a:t>
            </a:r>
            <a:r>
              <a:rPr lang="th-TH" sz="32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ตั้งราคาสูงกว่าคู่แข่ง </a:t>
            </a:r>
            <a:endParaRPr lang="th-TH" sz="3200" dirty="0" smtClean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lvl="1" algn="thaiDist"/>
            <a:r>
              <a:rPr lang="th-TH" sz="32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ตั้ง</a:t>
            </a:r>
            <a:r>
              <a:rPr lang="th-TH" sz="32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ราคาแบบผู้ขายรับภาระการจัดส่ง</a:t>
            </a:r>
            <a:r>
              <a:rPr lang="th-TH" sz="32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เอง</a:t>
            </a:r>
            <a:endParaRPr lang="en-US" sz="32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lvl="1" algn="thaiDist"/>
            <a:r>
              <a:rPr lang="th-TH" sz="32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การตั้งราคาเลขคู่หรือเลขคี่ </a:t>
            </a:r>
            <a:endParaRPr lang="en-US" sz="32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algn="thaiDist"/>
            <a:endParaRPr lang="th-TH" sz="32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880668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th-TH" sz="40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ส่วนประสมทางการตลาดของพาณิชย์อิเล็กทรอนิกส์</a:t>
            </a:r>
            <a:endParaRPr lang="th-TH" sz="40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4325669"/>
          </a:xfrm>
        </p:spPr>
        <p:txBody>
          <a:bodyPr>
            <a:noAutofit/>
          </a:bodyPr>
          <a:lstStyle/>
          <a:p>
            <a:pPr lvl="0"/>
            <a:r>
              <a:rPr lang="th-TH" sz="24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ช่องทางการจัด</a:t>
            </a:r>
            <a:r>
              <a:rPr lang="th-TH" sz="24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จำหน่าย</a:t>
            </a:r>
            <a:r>
              <a:rPr lang="en-US" sz="24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 (Place)</a:t>
            </a:r>
            <a:endParaRPr lang="th-TH" sz="2400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lvl="1"/>
            <a:r>
              <a:rPr lang="en-US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1</a:t>
            </a:r>
            <a:r>
              <a:rPr lang="th-TH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. กำหนดชนิด ประเภทในการตั้งชื่อต้องให้ตรง หรือสื่อความหมายกับประเภทของผลิตภัณฑ์</a:t>
            </a:r>
            <a:endParaRPr lang="en-US" sz="24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lvl="1"/>
            <a:r>
              <a:rPr lang="en-US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2</a:t>
            </a:r>
            <a:r>
              <a:rPr lang="th-TH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. รูปแบบตรงกับกลุ่มเป้าหมายหรือกลุ่มลูกค้าซึ่งต้องการทำการตลาด</a:t>
            </a:r>
            <a:endParaRPr lang="en-US" sz="24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lvl="1"/>
            <a:r>
              <a:rPr lang="en-US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3</a:t>
            </a:r>
            <a:r>
              <a:rPr lang="th-TH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. สั้นๆ เขียนง่าย และสามารถจดจำได้ง่าย</a:t>
            </a:r>
            <a:endParaRPr lang="en-US" sz="24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lvl="1"/>
            <a:r>
              <a:rPr lang="en-US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4</a:t>
            </a:r>
            <a:r>
              <a:rPr lang="th-TH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. ค้นหาได้ง่าย</a:t>
            </a:r>
            <a:endParaRPr lang="en-US" sz="24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lvl="1"/>
            <a:r>
              <a:rPr lang="en-US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5</a:t>
            </a:r>
            <a:r>
              <a:rPr lang="th-TH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. ข้อมูลภายในควรมีองค์ประกอบที่ครบถ้วน เช่น รายละเอียดครบถ้วน ภาพชัดเจน และตอบสนองต่อการเรียกใช้งานอย่างรวดเร็ว</a:t>
            </a:r>
            <a:endParaRPr lang="en-US" sz="24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lvl="1"/>
            <a:r>
              <a:rPr lang="en-US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6</a:t>
            </a:r>
            <a:r>
              <a:rPr lang="th-TH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. ข้อมูลและรายละเอียดมีความเป็นปัจจุบัน มีความเป็นจริง เชื่อถือได้ อีกทั้งต้องปลอดภัยต่อการเข้าใช้งาน   </a:t>
            </a:r>
            <a:endParaRPr lang="en-US" sz="24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092923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th-TH" sz="40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ส่วนประสมทางการตลาดของพาณิชย์อิเล็กทรอนิกส์</a:t>
            </a:r>
            <a:endParaRPr lang="th-TH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th-TH" sz="32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การส่งเสริมการขาย </a:t>
            </a:r>
            <a:r>
              <a:rPr lang="en-US" sz="32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(Promotion)</a:t>
            </a:r>
            <a:endParaRPr lang="en-US" sz="32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lvl="0"/>
            <a:r>
              <a:rPr lang="th-TH" sz="32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การให้บริการแบบเจาะจง </a:t>
            </a:r>
            <a:r>
              <a:rPr lang="en-US" sz="32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(Personalization)</a:t>
            </a:r>
            <a:endParaRPr lang="en-US" sz="32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lvl="0"/>
            <a:r>
              <a:rPr lang="th-TH" sz="32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การรักษาความเป็นส่วนตัว (</a:t>
            </a:r>
            <a:r>
              <a:rPr lang="en-US" sz="32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Privacy</a:t>
            </a:r>
            <a:r>
              <a:rPr lang="th-TH" sz="32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)</a:t>
            </a:r>
            <a:endParaRPr lang="en-US" sz="32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marL="0" indent="0">
              <a:buNone/>
            </a:pPr>
            <a:endParaRPr lang="th-TH" sz="3200" dirty="0"/>
          </a:p>
        </p:txBody>
      </p:sp>
    </p:spTree>
    <p:extLst>
      <p:ext uri="{BB962C8B-B14F-4D97-AF65-F5344CB8AC3E}">
        <p14:creationId xmlns:p14="http://schemas.microsoft.com/office/powerpoint/2010/main" val="3300186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r"/>
            <a:r>
              <a:rPr lang="th-TH" sz="40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การโฆษณาสำหรับพาณิชย์</a:t>
            </a:r>
            <a:r>
              <a:rPr lang="th-TH" sz="40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อิเล็กทรอนิกส์</a:t>
            </a:r>
            <a:endParaRPr lang="th-TH" sz="40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3" y="1682024"/>
            <a:ext cx="9936543" cy="4282544"/>
          </a:xfrm>
        </p:spPr>
        <p:txBody>
          <a:bodyPr>
            <a:noAutofit/>
          </a:bodyPr>
          <a:lstStyle/>
          <a:p>
            <a:pPr lvl="0" algn="thaiDist"/>
            <a:r>
              <a:rPr lang="th-TH" sz="24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รูปแบบการโฆษณาสำหรับพาณิชย์อิเล็กทรอนิกส์</a:t>
            </a:r>
            <a:endParaRPr lang="en-US" sz="24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lvl="1" algn="thaiDist"/>
            <a:r>
              <a:rPr lang="th-TH" sz="24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การ</a:t>
            </a:r>
            <a:r>
              <a:rPr lang="th-TH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โฆษณาด้วยแถบป้ายโฆ</a:t>
            </a:r>
            <a:r>
              <a:rPr lang="th-TH" sz="2400" cap="small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ษณา </a:t>
            </a:r>
            <a:r>
              <a:rPr lang="th-TH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(</a:t>
            </a:r>
            <a:r>
              <a:rPr lang="en-US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Banner</a:t>
            </a:r>
            <a:r>
              <a:rPr lang="th-TH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en-US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Ad</a:t>
            </a:r>
            <a:r>
              <a:rPr lang="th-TH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) </a:t>
            </a:r>
            <a:endParaRPr lang="th-TH" sz="2400" dirty="0" smtClean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lvl="2" algn="thaiDist"/>
            <a:r>
              <a:rPr lang="th-TH" sz="24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สร้าง</a:t>
            </a:r>
            <a:r>
              <a:rPr lang="th-TH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ความสนใจเพื่อดึงดูดใจให้ผู้เข้าชมเว็บไซต์พาณิชย์</a:t>
            </a:r>
            <a:r>
              <a:rPr lang="th-TH" sz="24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อิเล็กทรอนิกส์</a:t>
            </a:r>
            <a:r>
              <a:rPr lang="en-US" sz="24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th-TH" sz="24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เช่นใช้คำสำคัญทางการตลาด</a:t>
            </a:r>
          </a:p>
          <a:p>
            <a:pPr lvl="2" algn="thaiDist"/>
            <a:r>
              <a:rPr lang="th-TH" sz="24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กำหนด</a:t>
            </a:r>
            <a:r>
              <a:rPr lang="th-TH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กลุ่มเป้าหมายได้ชัดเจน </a:t>
            </a:r>
            <a:endParaRPr lang="en-US" sz="2400" dirty="0" smtClean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lvl="2" algn="thaiDist"/>
            <a:r>
              <a:rPr lang="th-TH" sz="24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วัด</a:t>
            </a:r>
            <a:r>
              <a:rPr lang="th-TH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ความสำเร็จได้</a:t>
            </a:r>
            <a:r>
              <a:rPr lang="th-TH" sz="24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ง่าย</a:t>
            </a:r>
          </a:p>
          <a:p>
            <a:pPr lvl="1" algn="thaiDist"/>
            <a:r>
              <a:rPr lang="th-TH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การโฆษณาแบบป๊อบอัพ (</a:t>
            </a:r>
            <a:r>
              <a:rPr lang="en-US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Pop</a:t>
            </a:r>
            <a:r>
              <a:rPr lang="th-TH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-</a:t>
            </a:r>
            <a:r>
              <a:rPr lang="en-US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up Ads</a:t>
            </a:r>
            <a:r>
              <a:rPr lang="th-TH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) </a:t>
            </a:r>
            <a:endParaRPr lang="th-TH" sz="2400" dirty="0" smtClean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lvl="1" algn="thaiDist"/>
            <a:r>
              <a:rPr lang="th-TH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การโฆษณาผ่านอีเมล (</a:t>
            </a:r>
            <a:r>
              <a:rPr lang="en-US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Email Ads</a:t>
            </a:r>
            <a:r>
              <a:rPr lang="th-TH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) </a:t>
            </a:r>
            <a:endParaRPr lang="th-TH" sz="2400" dirty="0" smtClean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lvl="1" algn="thaiDist"/>
            <a:r>
              <a:rPr lang="th-TH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การโฆษณาด้วยเครื่องมือค้นหา (</a:t>
            </a:r>
            <a:r>
              <a:rPr lang="en-US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Search Engine</a:t>
            </a:r>
            <a:r>
              <a:rPr lang="th-TH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) </a:t>
            </a:r>
            <a:endParaRPr lang="th-TH" sz="2400" dirty="0" smtClean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lvl="1" algn="thaiDist"/>
            <a:r>
              <a:rPr lang="th-TH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การโฆษณาผ่านห้องสนทนา (</a:t>
            </a:r>
            <a:r>
              <a:rPr lang="en-US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Chat room</a:t>
            </a:r>
            <a:r>
              <a:rPr lang="th-TH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) </a:t>
            </a:r>
          </a:p>
        </p:txBody>
      </p:sp>
    </p:spTree>
    <p:extLst>
      <p:ext uri="{BB962C8B-B14F-4D97-AF65-F5344CB8AC3E}">
        <p14:creationId xmlns:p14="http://schemas.microsoft.com/office/powerpoint/2010/main" val="2734187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1267" y="194733"/>
            <a:ext cx="8596668" cy="1320800"/>
          </a:xfrm>
        </p:spPr>
        <p:txBody>
          <a:bodyPr>
            <a:normAutofit/>
          </a:bodyPr>
          <a:lstStyle/>
          <a:p>
            <a:r>
              <a:rPr lang="th-TH" sz="44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การประชาสัมพันธ์สำหรับธุรกิจพาณิชย์</a:t>
            </a:r>
            <a:r>
              <a:rPr lang="th-TH" sz="44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อิเล็กทรอนิกส์</a:t>
            </a:r>
            <a:endParaRPr lang="th-TH" sz="44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99524" y="1515533"/>
            <a:ext cx="9550399" cy="4979271"/>
          </a:xfrm>
        </p:spPr>
        <p:txBody>
          <a:bodyPr>
            <a:noAutofit/>
          </a:bodyPr>
          <a:lstStyle/>
          <a:p>
            <a:pPr marL="0" indent="0" algn="thaiDist">
              <a:buNone/>
            </a:pPr>
            <a:r>
              <a:rPr lang="th-TH" sz="24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	เป็น</a:t>
            </a:r>
            <a:r>
              <a:rPr lang="th-TH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การส่งเสริมการตลาดแบบเน้นการสร้างภาพลักษณ์และความเข้าใจอันดีระหว่างธุรกิจกับสาธารณชน รวมถึงการให้ข้อมูลข่าวสาร ความเคลื่อนไหวของธุรกิจ </a:t>
            </a:r>
            <a:endParaRPr lang="th-TH" sz="2400" dirty="0" smtClean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algn="thaiDist"/>
            <a:r>
              <a:rPr lang="th-TH" sz="24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การพัฒนาประสิทธิภาพเครื่องมือค้นหา (</a:t>
            </a:r>
            <a:r>
              <a:rPr lang="en-US" sz="24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Search Engine Optimization</a:t>
            </a:r>
            <a:r>
              <a:rPr lang="th-TH" sz="24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: </a:t>
            </a:r>
            <a:r>
              <a:rPr lang="en-US" sz="24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SEO</a:t>
            </a:r>
            <a:r>
              <a:rPr lang="th-TH" sz="24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) </a:t>
            </a:r>
            <a:endParaRPr lang="th-TH" sz="2400" b="1" dirty="0" smtClean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algn="thaiDist"/>
            <a:r>
              <a:rPr lang="th-TH" sz="24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การประชาสัมพันธ์ด้วยการตลาดแบบ</a:t>
            </a:r>
            <a:r>
              <a:rPr lang="th-TH" sz="24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ไวรัล </a:t>
            </a:r>
            <a:r>
              <a:rPr lang="th-TH" sz="24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(</a:t>
            </a:r>
            <a:r>
              <a:rPr lang="en-US" sz="24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Viral Marketing</a:t>
            </a:r>
            <a:r>
              <a:rPr lang="th-TH" sz="24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)</a:t>
            </a:r>
            <a:r>
              <a:rPr lang="th-TH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endParaRPr lang="th-TH" sz="2400" dirty="0" smtClean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lvl="1" algn="thaiDist"/>
            <a:r>
              <a:rPr lang="th-TH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การแจกสินค้า หรือให้ใช้บริการฟรี </a:t>
            </a:r>
            <a:endParaRPr lang="th-TH" sz="2400" dirty="0" smtClean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lvl="1" algn="thaiDist"/>
            <a:r>
              <a:rPr lang="th-TH" sz="24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การ</a:t>
            </a:r>
            <a:r>
              <a:rPr lang="th-TH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ออกแบบให้ส่งต่อได้ง่าย </a:t>
            </a:r>
            <a:endParaRPr lang="th-TH" sz="2400" dirty="0" smtClean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lvl="1" algn="thaiDist"/>
            <a:r>
              <a:rPr lang="th-TH" sz="24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การ</a:t>
            </a:r>
            <a:r>
              <a:rPr lang="th-TH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เริ่มจากเล็กไปใหญ่ </a:t>
            </a:r>
            <a:endParaRPr lang="th-TH" sz="2400" dirty="0" smtClean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lvl="1" algn="thaiDist"/>
            <a:r>
              <a:rPr lang="th-TH" sz="24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การ</a:t>
            </a:r>
            <a:r>
              <a:rPr lang="th-TH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ใช้หลักการจูงใจและพฤติกรรมผู้บริโภค </a:t>
            </a:r>
            <a:endParaRPr lang="th-TH" sz="2400" dirty="0" smtClean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lvl="1" algn="thaiDist"/>
            <a:r>
              <a:rPr lang="th-TH" sz="24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การ</a:t>
            </a:r>
            <a:r>
              <a:rPr lang="th-TH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ใช้เครือข่ายการสื่อสารที่มีอยู่ </a:t>
            </a:r>
            <a:endParaRPr lang="th-TH" sz="2400" dirty="0" smtClean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lvl="1" algn="thaiDist"/>
            <a:r>
              <a:rPr lang="th-TH" sz="24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การ</a:t>
            </a:r>
            <a:r>
              <a:rPr lang="th-TH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ใช้ทรัพยากรของผู้อื่นในการส่งข้อความ </a:t>
            </a:r>
          </a:p>
        </p:txBody>
      </p:sp>
    </p:spTree>
    <p:extLst>
      <p:ext uri="{BB962C8B-B14F-4D97-AF65-F5344CB8AC3E}">
        <p14:creationId xmlns:p14="http://schemas.microsoft.com/office/powerpoint/2010/main" val="2561617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h-TH" sz="40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การส่งเสริมการขายสำหรับธุรกิจพาณิชย์</a:t>
            </a:r>
            <a:r>
              <a:rPr lang="th-TH" sz="40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อิเล็กทรอนิกส์</a:t>
            </a:r>
            <a:endParaRPr lang="th-TH" sz="40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th-TH" sz="28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	คือ </a:t>
            </a:r>
            <a:r>
              <a:rPr lang="th-TH" sz="28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การส่งเสริมการตลาดที่มุ่งเน้นการเพิ่มยอดขายในระยะสั้น ซึ่งมักจะมีการกำหนดระยะเวลาเพื่อกระตุ้นให้เกิดการซื้อโดยเร็ว โดยเครื่องมือในการส่งเสริมการขายสำหรับธุรกิจพาณิชย์อิเล็กทรอนิกส์ก็จะใกล้เคียงกับการส่งเสริมการขายในธุรกิจทั่ว ๆ ไป </a:t>
            </a:r>
            <a:endParaRPr lang="th-TH" sz="2800" dirty="0" smtClean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r>
              <a:rPr lang="th-TH" sz="28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การ</a:t>
            </a:r>
            <a:r>
              <a:rPr lang="th-TH" sz="28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ให้ส่วนลด</a:t>
            </a:r>
            <a:r>
              <a:rPr lang="th-TH" sz="28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และจัดรายการพิเศษ (</a:t>
            </a:r>
            <a:r>
              <a:rPr lang="en-US" sz="28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Bargains and Special Offers</a:t>
            </a:r>
            <a:r>
              <a:rPr lang="th-TH" sz="28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)</a:t>
            </a:r>
          </a:p>
          <a:p>
            <a:r>
              <a:rPr lang="th-TH" sz="28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การให้คูปอง (</a:t>
            </a:r>
            <a:r>
              <a:rPr lang="en-US" sz="28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Coupons</a:t>
            </a:r>
            <a:r>
              <a:rPr lang="th-TH" sz="28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) </a:t>
            </a:r>
            <a:endParaRPr lang="th-TH" sz="2800" dirty="0" smtClean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r>
              <a:rPr lang="th-TH" sz="28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ของรางวัล (</a:t>
            </a:r>
            <a:r>
              <a:rPr lang="en-US" sz="28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Premium</a:t>
            </a:r>
            <a:r>
              <a:rPr lang="th-TH" sz="28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) </a:t>
            </a:r>
          </a:p>
          <a:p>
            <a:r>
              <a:rPr lang="th-TH" sz="28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สะสม</a:t>
            </a:r>
            <a:r>
              <a:rPr lang="th-TH" sz="28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แต้ม (</a:t>
            </a:r>
            <a:r>
              <a:rPr lang="en-US" sz="28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Loyalty Programs</a:t>
            </a:r>
            <a:r>
              <a:rPr lang="th-TH" sz="28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) </a:t>
            </a:r>
            <a:endParaRPr lang="th-TH" sz="2800" dirty="0" smtClean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r>
              <a:rPr lang="th-TH" sz="28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การคืนเงิน  (</a:t>
            </a:r>
            <a:r>
              <a:rPr lang="en-US" sz="28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Refund</a:t>
            </a:r>
            <a:r>
              <a:rPr lang="th-TH" sz="28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) </a:t>
            </a:r>
          </a:p>
        </p:txBody>
      </p:sp>
    </p:spTree>
    <p:extLst>
      <p:ext uri="{BB962C8B-B14F-4D97-AF65-F5344CB8AC3E}">
        <p14:creationId xmlns:p14="http://schemas.microsoft.com/office/powerpoint/2010/main" val="512940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h-TH" sz="44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การจัดการลูกค้าสัมพันธ์สำหรับพาณิชย์</a:t>
            </a:r>
            <a:r>
              <a:rPr lang="th-TH" sz="44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อิเล็กทรอนิกส์</a:t>
            </a:r>
            <a:endParaRPr lang="th-TH" sz="44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4190784"/>
          </a:xfrm>
        </p:spPr>
        <p:txBody>
          <a:bodyPr>
            <a:noAutofit/>
          </a:bodyPr>
          <a:lstStyle/>
          <a:p>
            <a:pPr marL="0" indent="0" algn="thaiDist">
              <a:buNone/>
            </a:pPr>
            <a:r>
              <a:rPr lang="th-TH" sz="20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	การ</a:t>
            </a:r>
            <a:r>
              <a:rPr lang="th-TH" sz="2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ใช้วิธีการและแนวทางปฏิบัติที่พยายามยกระดับความสัมพันธ์ให้เพิ่มสูงขึ้น </a:t>
            </a:r>
            <a:r>
              <a:rPr lang="th-TH" sz="20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จาก</a:t>
            </a:r>
            <a:r>
              <a:rPr lang="th-TH" sz="2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การเริ่มต้นที่รู้จักกัน โดยการขยายความสัมพันธ์ไปจนถึงการให้คำมั่นสัญญาต่อ</a:t>
            </a:r>
            <a:r>
              <a:rPr lang="th-TH" sz="20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กัน ซึ่ง</a:t>
            </a:r>
            <a:r>
              <a:rPr lang="th-TH" sz="2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เป้าหมายหลักคือการสร้างความภักดีให้กับธุรกิจพาณิชย์อิเล็กทรอนิกส์ ด้วยการนำเทคโนโลยีอินเทอร์เน็ตที่ก้าวหน้าขึ้นเรื่อย ๆ มาใช้เพื่อให้สามารถตอบสนองลูกค้าได้ง่ายยิ่งขึ้นผ่านสื่อ</a:t>
            </a:r>
            <a:r>
              <a:rPr lang="th-TH" sz="20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อิเล็กทรอนิกส์ </a:t>
            </a:r>
            <a:r>
              <a:rPr lang="th-TH" sz="2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ซึ่งการใช้การจัดการลูกค้าสัมพันธ์อิเล็กทรอนิกส์บนพาณิชย์อิเล็กทรอนิกส์จะนำไปสู่ความภักดีของลูกค้าในการซื้อสินค้าหรือบริการผ่านเว็บไซต์พาณิชย์อิเล็กทรอนิกส์ </a:t>
            </a:r>
            <a:endParaRPr lang="th-TH" sz="2000" dirty="0" smtClean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marL="0" indent="0" algn="thaiDist">
              <a:buNone/>
            </a:pPr>
            <a:r>
              <a:rPr lang="th-TH" sz="2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	เพื่อให้ตอบรับกับการจัดการลูกค้าสัมพันธ์ที่ตรงความต้องการของลูกค้าจำเป็นต้องพัฒนาเว็บไซต์พาณิชย์อิเล็กทรอนิกส์ให้สามารถโต้ตอบกับลูกค้าได้ทุกที่ทุกเวลา ซึ่งเทคโนโลยีที่เข้ามาสนับสนุน </a:t>
            </a:r>
            <a:r>
              <a:rPr lang="th-TH" sz="20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ดังต่อไปนี้</a:t>
            </a:r>
          </a:p>
          <a:p>
            <a:pPr lvl="1" algn="thaiDist"/>
            <a:r>
              <a:rPr lang="en-US" sz="2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Voice Portals</a:t>
            </a:r>
            <a:r>
              <a:rPr lang="th-TH" sz="2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endParaRPr lang="th-TH" sz="2000" dirty="0" smtClean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lvl="1" algn="thaiDist"/>
            <a:r>
              <a:rPr lang="en-US" sz="20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Web </a:t>
            </a:r>
            <a:r>
              <a:rPr lang="en-US" sz="2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Phones</a:t>
            </a:r>
            <a:r>
              <a:rPr lang="th-TH" sz="2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 	</a:t>
            </a:r>
            <a:endParaRPr lang="en-US" sz="20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lvl="1" algn="thaiDist"/>
            <a:r>
              <a:rPr lang="en-US" sz="2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Software Robots</a:t>
            </a:r>
            <a:r>
              <a:rPr lang="th-TH" sz="2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endParaRPr lang="th-TH" sz="2000" dirty="0" smtClean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lvl="1" algn="thaiDist"/>
            <a:r>
              <a:rPr lang="en-US" sz="20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Virtual </a:t>
            </a:r>
            <a:r>
              <a:rPr lang="en-US" sz="2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Customer Service Representatives</a:t>
            </a:r>
            <a:r>
              <a:rPr lang="th-TH" sz="2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612366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Red Orange">
      <a:dk1>
        <a:sysClr val="windowText" lastClr="000000"/>
      </a:dk1>
      <a:lt1>
        <a:sysClr val="window" lastClr="FFFFFF"/>
      </a:lt1>
      <a:dk2>
        <a:srgbClr val="505046"/>
      </a:dk2>
      <a:lt2>
        <a:srgbClr val="EEECE1"/>
      </a:lt2>
      <a:accent1>
        <a:srgbClr val="E84C22"/>
      </a:accent1>
      <a:accent2>
        <a:srgbClr val="FFBD47"/>
      </a:accent2>
      <a:accent3>
        <a:srgbClr val="B64926"/>
      </a:accent3>
      <a:accent4>
        <a:srgbClr val="FF8427"/>
      </a:accent4>
      <a:accent5>
        <a:srgbClr val="CC9900"/>
      </a:accent5>
      <a:accent6>
        <a:srgbClr val="B22600"/>
      </a:accent6>
      <a:hlink>
        <a:srgbClr val="CC9900"/>
      </a:hlink>
      <a:folHlink>
        <a:srgbClr val="666699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1042</TotalTime>
  <Words>748</Words>
  <Application>Microsoft Office PowerPoint</Application>
  <PresentationFormat>Widescreen</PresentationFormat>
  <Paragraphs>88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4" baseType="lpstr">
      <vt:lpstr>Arial</vt:lpstr>
      <vt:lpstr>Calibri</vt:lpstr>
      <vt:lpstr>Cordia New</vt:lpstr>
      <vt:lpstr>IrisUPC</vt:lpstr>
      <vt:lpstr>TH SarabunPSK</vt:lpstr>
      <vt:lpstr>Trebuchet MS</vt:lpstr>
      <vt:lpstr>Wingdings 3</vt:lpstr>
      <vt:lpstr>Facet</vt:lpstr>
      <vt:lpstr>บทที่ 6</vt:lpstr>
      <vt:lpstr>การตลาดอิเล็กทรอนิกส์</vt:lpstr>
      <vt:lpstr>ส่วนประสมทางการตลาดของพาณิชย์อิเล็กทรอนิกส์</vt:lpstr>
      <vt:lpstr>ส่วนประสมทางการตลาดของพาณิชย์อิเล็กทรอนิกส์</vt:lpstr>
      <vt:lpstr>ส่วนประสมทางการตลาดของพาณิชย์อิเล็กทรอนิกส์</vt:lpstr>
      <vt:lpstr>การโฆษณาสำหรับพาณิชย์อิเล็กทรอนิกส์</vt:lpstr>
      <vt:lpstr>การประชาสัมพันธ์สำหรับธุรกิจพาณิชย์อิเล็กทรอนิกส์</vt:lpstr>
      <vt:lpstr>การส่งเสริมการขายสำหรับธุรกิจพาณิชย์อิเล็กทรอนิกส์</vt:lpstr>
      <vt:lpstr>การจัดการลูกค้าสัมพันธ์สำหรับพาณิชย์อิเล็กทรอนิกส์</vt:lpstr>
      <vt:lpstr>กระบวนการทำงานของการจัดการลูกค้าสัมพันธ์บนพาณิชย์อิเล็กทรอนิกส์ </vt:lpstr>
      <vt:lpstr>คุณสมบัติที่ดีของการจัดการลูกค้าสัมพันธ์อิเล็กทรอนิกส์บนพาณิชย์อิเล็กทรอนิกส์</vt:lpstr>
      <vt:lpstr>องค์ประกอบหลักทั่วไปของการจัดการลูกค้าสัมพันธ์</vt:lpstr>
      <vt:lpstr>การทำการตลาดออนไลน์</vt:lpstr>
      <vt:lpstr>การทำการตลาดออนไลน์</vt:lpstr>
      <vt:lpstr>การตลาดออนไลน์ที่ได้รับความนิยม</vt:lpstr>
      <vt:lpstr>การตลาดออนไลน์ที่ได้รับความนิยม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บทที่ 1</dc:title>
  <dc:creator>JENGSANG</dc:creator>
  <cp:lastModifiedBy>SSRU</cp:lastModifiedBy>
  <cp:revision>89</cp:revision>
  <cp:lastPrinted>2017-08-18T04:09:50Z</cp:lastPrinted>
  <dcterms:created xsi:type="dcterms:W3CDTF">2017-08-17T03:54:37Z</dcterms:created>
  <dcterms:modified xsi:type="dcterms:W3CDTF">2021-01-15T01:21:15Z</dcterms:modified>
</cp:coreProperties>
</file>