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9" r:id="rId2"/>
    <p:sldId id="323" r:id="rId3"/>
    <p:sldId id="360" r:id="rId4"/>
    <p:sldId id="324" r:id="rId5"/>
    <p:sldId id="340" r:id="rId6"/>
    <p:sldId id="359" r:id="rId7"/>
    <p:sldId id="361" r:id="rId8"/>
    <p:sldId id="362" r:id="rId9"/>
    <p:sldId id="366" r:id="rId10"/>
    <p:sldId id="342" r:id="rId11"/>
    <p:sldId id="343" r:id="rId12"/>
    <p:sldId id="344" r:id="rId13"/>
    <p:sldId id="363" r:id="rId14"/>
    <p:sldId id="351" r:id="rId15"/>
    <p:sldId id="353" r:id="rId16"/>
    <p:sldId id="364" r:id="rId17"/>
    <p:sldId id="365" r:id="rId18"/>
    <p:sldId id="367" r:id="rId1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 varScale="1">
        <p:scale>
          <a:sx n="98" d="100"/>
          <a:sy n="98" d="100"/>
        </p:scale>
        <p:origin x="7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F9D68-F6E5-4DC2-983D-C55BD54F8201}" type="datetimeFigureOut">
              <a:rPr lang="th-TH" smtClean="0"/>
              <a:t>16/12/63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9318F-6BC1-4FAE-AC76-3547B16733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5295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6ACEC-03B8-4072-BD36-5274CECA9AAF}" type="datetimeFigureOut">
              <a:rPr lang="th-TH" smtClean="0"/>
              <a:t>16/12/63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FC804-4758-44D5-91D1-AFEEFE3E3E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788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16-Dec-20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16-Dec-20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16-Dec-20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16-Dec-20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16-Dec-20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432" y="1261534"/>
            <a:ext cx="7766936" cy="1646302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907836"/>
            <a:ext cx="8593666" cy="2013791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5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</a:t>
            </a:r>
            <a:r>
              <a:rPr lang="th-TH" sz="5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ทางการคัดเลือกและจัดเตรียม</a:t>
            </a:r>
            <a:r>
              <a:rPr lang="th-TH" sz="5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</a:t>
            </a:r>
          </a:p>
          <a:p>
            <a:pPr algn="l"/>
            <a:r>
              <a:rPr lang="en-US" sz="5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5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การตั้งราคา</a:t>
            </a:r>
            <a:endParaRPr lang="th-TH" sz="5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7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h-TH" sz="5400" b="1" dirty="0"/>
              <a:t>การตั้งราคา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2" descr="https://www.kasikornbank.com/th/business/sme/KSMEKnowledge/article/FinancialTips/PublishingImages/BusinessWin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738081"/>
            <a:ext cx="85725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5284" y="1930400"/>
            <a:ext cx="9009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การตั้งราคาจากต้นทุนของสินค้า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Markup on Cost)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การตั้งราคาโดยการบวกเพิ่มจากต้นทุนไปเลยว่าอยากได้กำไรเท่าไหร่ เช่น สินค้าชนิดหนึ่งมีต้นทุนรวมแล้วชิ้นละ 120 บาท ต้องการกำไร 20%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จากต้นทุน</a:t>
            </a:r>
          </a:p>
        </p:txBody>
      </p:sp>
    </p:spTree>
    <p:extLst>
      <p:ext uri="{BB962C8B-B14F-4D97-AF65-F5344CB8AC3E}">
        <p14:creationId xmlns:p14="http://schemas.microsoft.com/office/powerpoint/2010/main" val="330265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kasikornbank.com/th/business/sme/KSMEKnowledge/article/FinancialTips/PublishingImages/BusinessWin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22" y="3033343"/>
            <a:ext cx="8869369" cy="234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0222" y="843208"/>
            <a:ext cx="8793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ตั้งราคาจากราคาขายของสินค้า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Markup on Selling Price)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ตัวอย่างเช่น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สินค้ามีต้นทุนรวมชิ้นละ 120 บาท ถ้าต้องการกำไร 20%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ของราคาขาย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แล้วจะต้องกำหนดราคาขายเท่าใด ซึ่งคิดได้จาก</a:t>
            </a:r>
          </a:p>
        </p:txBody>
      </p:sp>
    </p:spTree>
    <p:extLst>
      <p:ext uri="{BB962C8B-B14F-4D97-AF65-F5344CB8AC3E}">
        <p14:creationId xmlns:p14="http://schemas.microsoft.com/office/powerpoint/2010/main" val="666549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516" y="698776"/>
            <a:ext cx="8596668" cy="55655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ตั้งราคาแบบลดแลกแจกแถม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(Price Bundling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รวมสินค้าหลายๆ ชิ้น แล้วขายในราคาแบบนี้เป็นหนึ่งในวิธีเพิ่มยอดขายที่ผ่านการทดสอบมาแล้วว่าได้ผลดีสามารถเพิ่มยอดขายได้ ลูกค้าชอบและคิดไปเองว่าเขาได้คุณค่าที่มากกว่าราคาที่จ่าย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ไป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การซื้อ 1 แถม 1 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ซื้อ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ชิ้นในราคา 2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ชิ้น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ข้อเสียของวิธีนี้คือ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ลดราคาก็คือการลด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กำไรด้วย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เช่นกัน แต่ว่า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ถ้าหา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จุดร่วมกัน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ได้ก็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จะสามารถสร้างกำไรได้ดีเช่นกัน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วิธีนี้เหมาะกับหน้าร้านค้าที่มีสินค้าค้างสต๊อกอยู่มาก และต้องการ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ระบายออกไป การขายแบบแถมจะ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ช่วยล้างส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ต๊อกและสร้าง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กำไร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ได้อย่างรวดเร็ว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6462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793" y="2613211"/>
            <a:ext cx="8596668" cy="1320800"/>
          </a:xfrm>
        </p:spPr>
        <p:txBody>
          <a:bodyPr anchor="ctr"/>
          <a:lstStyle/>
          <a:p>
            <a:pPr algn="ctr"/>
            <a:r>
              <a:rPr lang="th-TH" b="1" dirty="0" smtClean="0"/>
              <a:t>การตั้งราคาลักษณะอื่นๆ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7347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69" y="869672"/>
            <a:ext cx="8596668" cy="5289081"/>
          </a:xfrm>
        </p:spPr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th-TH" sz="3200" b="1" u="sng" dirty="0"/>
              <a:t>คิดราคาค่าขนส่งรวมกับราคาสินค้า</a:t>
            </a:r>
            <a:endParaRPr lang="th-TH" sz="3200" b="1" u="sng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หาค่าเฉลี่ยของค่าขนส่ง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กลุ่มเป้าหมาย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แล้วบวกรวมกับค่าสินค้า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ข้อดี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ของวิธีนี้ก็คือ  โดยแง่นี้ลูกค้าก็จะไม่รู้ค่าขนส่ง เมื่อประมาณราคาสินค้าว่าเหมาะสมกับมูลค่าที่ตนยินยอมจ่ายแล้ว เขาก็จะตัดสินใจซื้อ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วิธีการนี้ได้รับ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นิยมพอสมควร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ดังจะเห็นว่ามีเว็บไซต์บางเว็บไซต์ที่มักจะขายสินค้าและระบุว่า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ฟรีค่าจัดส่ง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 เว็บไซต์ดังกล่าว ล้วนแต่ตั้งราคาสินค้าด้วยวิธีนี้ทั้ง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สิน</a:t>
            </a:r>
          </a:p>
          <a:p>
            <a:pPr marL="0" indent="0" algn="thaiDist">
              <a:buNone/>
            </a:pPr>
            <a:r>
              <a:rPr lang="th-TH" sz="3200" b="1" u="sng" dirty="0"/>
              <a:t>คิดราคาค่าขนส่งแยกกับราคา</a:t>
            </a:r>
            <a:r>
              <a:rPr lang="th-TH" sz="3200" b="1" u="sng" dirty="0" smtClean="0"/>
              <a:t>สินค้า</a:t>
            </a:r>
          </a:p>
          <a:p>
            <a:pPr algn="thaiDi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วิธีนี้จะสร้างความเป็นธรรมให้กับลูกค้า เพราะถ้าสินค้าที่สั่งมีน้ำหนักน้อย ค่าส่งก็จะถูก (ตามน้ำหนัก) ในทางกลับกันหากสินค้ามีน้ำหนักมากค่าส่งก็จะแพง </a:t>
            </a:r>
          </a:p>
          <a:p>
            <a:pPr algn="thaiDist"/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2241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593" y="1152059"/>
            <a:ext cx="8596668" cy="4778094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800" b="1" u="sng" cap="all" dirty="0">
                <a:latin typeface="TH SarabunIT๙" panose="020B0500040200020003" pitchFamily="34" charset="-34"/>
                <a:cs typeface="+mj-cs"/>
              </a:rPr>
              <a:t>ตั้งราคาให้ชวนซื้อ</a:t>
            </a:r>
            <a:endParaRPr lang="th-TH" sz="2800" b="1" u="sng" dirty="0" smtClean="0">
              <a:latin typeface="TH SarabunIT๙" panose="020B0500040200020003" pitchFamily="34" charset="-34"/>
              <a:cs typeface="+mj-cs"/>
            </a:endParaRPr>
          </a:p>
          <a:p>
            <a:pPr algn="thaiDist"/>
            <a:r>
              <a:rPr lang="th-TH" sz="2800" dirty="0" smtClean="0">
                <a:latin typeface="TH SarabunIT๙" panose="020B0500040200020003" pitchFamily="34" charset="-34"/>
                <a:cs typeface="+mj-cs"/>
              </a:rPr>
              <a:t>ตั้ง</a:t>
            </a:r>
            <a:r>
              <a:rPr lang="th-TH" sz="2800" dirty="0">
                <a:latin typeface="TH SarabunIT๙" panose="020B0500040200020003" pitchFamily="34" charset="-34"/>
                <a:cs typeface="+mj-cs"/>
              </a:rPr>
              <a:t>ราคาสินค้าให้ดูน่าสนใจ แต่วิธีที่ง่ายและเป็นที่นิยมใช้กันอย่างมากนั้นก็คือ การตั้งราคาสินค้าให้ลงด้วยเลขเก้า ไม่ว่าจะเป็น 99 199 หรือ 299 บาท เพราะการลงท้ายด้วยเลขเก้า จะช่วยให้ผู้บริโภคตัดสินใจซื้อได้ง่ายขึ้น เพราะทำให้รู้สึกว่าสินค้านั้นมีราคาไม่</a:t>
            </a:r>
            <a:r>
              <a:rPr lang="th-TH" sz="2800" dirty="0" smtClean="0">
                <a:latin typeface="TH SarabunIT๙" panose="020B0500040200020003" pitchFamily="34" charset="-34"/>
                <a:cs typeface="+mj-cs"/>
              </a:rPr>
              <a:t>แพง</a:t>
            </a:r>
          </a:p>
          <a:p>
            <a:pPr marL="0" indent="0" algn="thaiDist">
              <a:buNone/>
            </a:pPr>
            <a:r>
              <a:rPr lang="th-TH" sz="2800" b="1" u="sng" cap="all" dirty="0">
                <a:latin typeface="TH SarabunIT๙" panose="020B0500040200020003" pitchFamily="34" charset="-34"/>
                <a:cs typeface="+mj-cs"/>
              </a:rPr>
              <a:t>ตั้งราคาอิงตามตลาดและ</a:t>
            </a:r>
            <a:r>
              <a:rPr lang="th-TH" sz="2800" b="1" u="sng" cap="all" dirty="0" smtClean="0">
                <a:latin typeface="TH SarabunIT๙" panose="020B0500040200020003" pitchFamily="34" charset="-34"/>
                <a:cs typeface="+mj-cs"/>
              </a:rPr>
              <a:t>สถานการณ์</a:t>
            </a:r>
          </a:p>
          <a:p>
            <a:r>
              <a:rPr lang="th-TH" sz="2800" dirty="0">
                <a:latin typeface="TH SarabunIT๙" panose="020B0500040200020003" pitchFamily="34" charset="-34"/>
                <a:cs typeface="+mj-cs"/>
              </a:rPr>
              <a:t>ในบางครั้งการตั้งราคาโดยอ้างอิงตามตลาดคู่แข่ง ก็ถือเป็นเรื่องที่จำเป็นสำหรับธุรกิจ เพราะหากคู่แข่งของคุณจำนวนมากได้ปรับลดราคาสินค้าลงเพื่อการเพิ่มยอดขาย และหากคุณยังคงราคาขายเดิมอยู่ ก็อาจจะทำให้ผู้บริโภคไม่เข้ามาซื้อสินค้าที่ร้านของคุณ เว้นแต่ว่าคุณจะเป็นผู้ผูกขาดในตลาด</a:t>
            </a:r>
          </a:p>
          <a:p>
            <a:pPr marL="0" indent="0">
              <a:buNone/>
            </a:pPr>
            <a:r>
              <a:rPr lang="th-TH" sz="2800" b="1" cap="all" dirty="0">
                <a:latin typeface="TH SarabunIT๙" panose="020B0500040200020003" pitchFamily="34" charset="-34"/>
                <a:cs typeface="+mj-cs"/>
              </a:rPr>
              <a:t/>
            </a:r>
            <a:br>
              <a:rPr lang="th-TH" sz="2800" b="1" cap="all" dirty="0">
                <a:latin typeface="TH SarabunIT๙" panose="020B0500040200020003" pitchFamily="34" charset="-34"/>
                <a:cs typeface="+mj-cs"/>
              </a:rPr>
            </a:br>
            <a:endParaRPr lang="th-TH" sz="2800" dirty="0">
              <a:latin typeface="TH SarabunIT๙" panose="020B0500040200020003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7823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หลักการออกแบบตราสินค้า</a:t>
            </a:r>
            <a:endParaRPr lang="en-US" sz="4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0625"/>
            <a:ext cx="8596668" cy="3880773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 smtClean="0">
                <a:latin typeface="TH SarabunIT๙" panose="020B0500040200020003" pitchFamily="34" charset="-34"/>
                <a:cs typeface="+mj-cs"/>
              </a:rPr>
              <a:t>	ตราสินค้า หมายถึง ชื่อ คำ เอกลักษณ์ การออกแบบ หรือ ส่วนประสมของสิ่งดังกล่าวเพื่อระบุถึงสินค้าหรือบริการของผู้ขายรายใดรายหนึ่ง เพื่อแสดงให้เห็นถึงลักษณะที่แตกต่างจากคู่แข่ง และสร้างการจดจำให้กับผลิตภัณฑ์นั้น </a:t>
            </a:r>
          </a:p>
          <a:p>
            <a:pPr marL="0" indent="0" algn="thaiDist">
              <a:buNone/>
            </a:pPr>
            <a:r>
              <a:rPr lang="th-TH" sz="3200" dirty="0" smtClean="0">
                <a:latin typeface="TH SarabunIT๙" panose="020B0500040200020003" pitchFamily="34" charset="-34"/>
                <a:cs typeface="+mj-cs"/>
              </a:rPr>
              <a:t>	ตราสินค้าที่ดี ควรเป็นภาพกราฟิก โดยจะต้องสะท้อนลักษณะของสินค้า และไม่ควรมีรายละเอียดมากเกินไป เพราะจะทำให้ไม่เกิดความโดดเด่น รวมทั้งสีจะต้องช่วยให้เกิดการจดจำได้ </a:t>
            </a:r>
            <a:endParaRPr lang="en-US" sz="3200" dirty="0">
              <a:latin typeface="TH SarabunIT๙" panose="020B0500040200020003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72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654" t="17647" r="23564" b="14890"/>
          <a:stretch/>
        </p:blipFill>
        <p:spPr>
          <a:xfrm>
            <a:off x="255494" y="0"/>
            <a:ext cx="7355542" cy="4935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6859" y="4735015"/>
            <a:ext cx="6333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ที่มา </a:t>
            </a:r>
            <a:r>
              <a:rPr lang="en-US" sz="2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 านักงานคณะกรรมการดิจิทัลเพื่อเศรษฐกิจและสังคมแห่ง</a:t>
            </a:r>
            <a:r>
              <a:rPr lang="th-TH" sz="2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ชาต</a:t>
            </a:r>
            <a:r>
              <a:rPr lang="en-US" sz="2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(2560)</a:t>
            </a:r>
            <a:endParaRPr lang="en-US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5052" t="28493" r="51488" b="21453"/>
          <a:stretch/>
        </p:blipFill>
        <p:spPr>
          <a:xfrm>
            <a:off x="9152965" y="376517"/>
            <a:ext cx="3039035" cy="36615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85095" y="4155141"/>
            <a:ext cx="370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ที่มา </a:t>
            </a:r>
            <a:r>
              <a:rPr lang="en-US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: https://www.vectorstock.com/</a:t>
            </a:r>
          </a:p>
        </p:txBody>
      </p:sp>
    </p:spTree>
    <p:extLst>
      <p:ext uri="{BB962C8B-B14F-4D97-AF65-F5344CB8AC3E}">
        <p14:creationId xmlns:p14="http://schemas.microsoft.com/office/powerpoint/2010/main" val="23762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249" t="30515" r="21903" b="36213"/>
          <a:stretch/>
        </p:blipFill>
        <p:spPr>
          <a:xfrm>
            <a:off x="497541" y="430306"/>
            <a:ext cx="7234519" cy="2433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014" t="28309" r="28858" b="36581"/>
          <a:stretch/>
        </p:blipFill>
        <p:spPr>
          <a:xfrm>
            <a:off x="5836023" y="4114800"/>
            <a:ext cx="6104966" cy="256838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441141" y="2971800"/>
            <a:ext cx="1479177" cy="96818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59" y="4647974"/>
            <a:ext cx="639525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4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312399" cy="1320800"/>
          </a:xfrm>
        </p:spPr>
        <p:txBody>
          <a:bodyPr>
            <a:noAutofit/>
          </a:bodyPr>
          <a:lstStyle/>
          <a:p>
            <a:pPr algn="r"/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ประเภทสินค้าและบริการที่ซื้อขายบนพาณิชย์</a:t>
            </a: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อิเล็กทรอนิกส์</a:t>
            </a:r>
            <a:endParaRPr lang="th-TH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824412"/>
            <a:ext cx="9757585" cy="4751199"/>
          </a:xfrm>
        </p:spPr>
        <p:txBody>
          <a:bodyPr>
            <a:no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สินค้าและบริการที่นิยมนำมาเสนอขายบนเว็บไซต์พาณิชย์อิเล็กทรอนิกส์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ประเภท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</a:p>
          <a:p>
            <a:pPr marL="0" lv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 สินค้า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ที่จับต้องได้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physical goods)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เป็นสินค้าที่มีตัวตน มีมิติ ขนาดและน้ำหนัก เช่น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เครื่องสำอาง ฯลฯ</a:t>
            </a:r>
          </a:p>
          <a:p>
            <a:pPr marL="0" lv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 .สินค้าดิจิทัล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digital goods)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เป็นสินค้าที่อยู่ในรูปสื่อดิจิทัลแบบต่างๆ ที่สามารถจัดเก็บในรูปของแฟ้มข้อมูล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file)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โปรแกรม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คอมพิวเตอร์</a:t>
            </a:r>
          </a:p>
          <a:p>
            <a:pPr marL="0" lvl="0" indent="0">
              <a:buNone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Services)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ซึ่งก็คือ กิจกรรมหรือกระบวนการในการดำเนินการอย่างใดอย่างหนึ่งของบุคคลหรือองค์กร เพื่อตอบสนองความต้องการของบุคคลอื่นให้ได้รับความสุข  และความสะดวกสบายหรือเกิดความพึงพอใจจากผลของการกระทำนั้น 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35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5569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หลักการพิจารณาผลิตภัณฑ์</a:t>
            </a:r>
            <a:endParaRPr lang="en-US" sz="4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48476"/>
            <a:ext cx="9999631" cy="5444153"/>
          </a:xfrm>
        </p:spPr>
        <p:txBody>
          <a:bodyPr>
            <a:noAutofit/>
          </a:bodyPr>
          <a:lstStyle/>
          <a:p>
            <a:pPr algn="thaiDist"/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สินค้าอุปโภคบริโภค (</a:t>
            </a:r>
            <a:r>
              <a:rPr lang="en-US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Consumer Product) </a:t>
            </a:r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เป็นสินค้าสำหรับบริโภค หรือใช้กับร่างกาย </a:t>
            </a:r>
          </a:p>
          <a:p>
            <a:pPr lvl="1" algn="thaiDist"/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สินค้าสะดวกซื้อ </a:t>
            </a:r>
            <a:r>
              <a:rPr lang="en-US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: </a:t>
            </a:r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ผู้บริโภคต้องซื้อบ่อยๆ ราคามักจะต้อง ต่ำ</a:t>
            </a:r>
            <a:r>
              <a:rPr lang="en-US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-</a:t>
            </a:r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ปานกลาง</a:t>
            </a:r>
          </a:p>
          <a:p>
            <a:pPr lvl="1" algn="thaiDist"/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สินค้าเลือกซื้อ </a:t>
            </a:r>
            <a:r>
              <a:rPr lang="en-US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: </a:t>
            </a:r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ผู้บริโภคต้องมีการเปรียบเทียบคุณสมบัติด้านต่างๆ จากผู้ขายหลายรายก่อนซื้อ</a:t>
            </a:r>
            <a:r>
              <a:rPr lang="en-US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ความถึ่ใน</a:t>
            </a:r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กา</a:t>
            </a:r>
            <a:r>
              <a:rPr lang="th-TH" sz="3200" dirty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ร</a:t>
            </a:r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ซื้อ</a:t>
            </a:r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ปานกลาง ราคามักจะปานกลาง</a:t>
            </a:r>
            <a:r>
              <a:rPr lang="en-US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-</a:t>
            </a:r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สูง</a:t>
            </a:r>
          </a:p>
          <a:p>
            <a:pPr lvl="1" algn="thaiDist"/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สินค้าเจาะจงซื้อ </a:t>
            </a:r>
            <a:r>
              <a:rPr lang="en-US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: </a:t>
            </a:r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 มีลักษณะที่เป็นเอกลักษณ์ หรือมีตราสินค้าที่มีชื่อเสียง จึงเป็นเหตุให้ผู้ซื้อเต็มใจที่จะซื้อผลิตภัณฑ์นั้น </a:t>
            </a:r>
            <a:r>
              <a:rPr lang="th-TH" sz="3200" dirty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ความถึ่ใน</a:t>
            </a:r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การซื้อ</a:t>
            </a:r>
            <a:r>
              <a:rPr lang="th-TH" sz="3200" dirty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ปานกลาง ราคามักจะปานกลาง</a:t>
            </a:r>
            <a:r>
              <a:rPr lang="en-US" sz="3200" dirty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-</a:t>
            </a:r>
            <a:r>
              <a:rPr lang="th-TH" sz="3200" dirty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สูง</a:t>
            </a:r>
          </a:p>
          <a:p>
            <a:pPr lvl="1" algn="thaiDist"/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สินค้าไม่แสวงซื้อ </a:t>
            </a:r>
            <a:r>
              <a:rPr lang="en-US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: </a:t>
            </a:r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ผู้บริโภค</a:t>
            </a:r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อาจรู้จักหรือไม่รู้จักก็ได้ แต่ไม่เคยคิดที่จะซื้อ (ผู้บริโภคยังไม่รู้จัก หรือ รู้จักแต่ไม่มีความต้องการ) </a:t>
            </a:r>
            <a:r>
              <a:rPr lang="th-TH" sz="3200" dirty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ความถึ่ใน</a:t>
            </a:r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การซื้อ</a:t>
            </a:r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ต่ำ ราคามักจะอยู่ในระดับราคาเฉพาะตัว</a:t>
            </a:r>
          </a:p>
          <a:p>
            <a:pPr lvl="1" algn="thaiDist"/>
            <a:endParaRPr lang="en-US" sz="3200" dirty="0">
              <a:solidFill>
                <a:schemeClr val="tx1"/>
              </a:solidFill>
              <a:latin typeface="TH SarabunIT๙" panose="020B0500040200020003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4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ลักษณะสินค้าที่เหมาะสำหรับระบบพาณิชย์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อิเล็กทรอนิกส์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30283"/>
            <a:ext cx="8596668" cy="4522599"/>
          </a:xfrm>
        </p:spPr>
        <p:txBody>
          <a:bodyPr>
            <a:noAutofit/>
          </a:bodyPr>
          <a:lstStyle/>
          <a:p>
            <a:pPr lvl="0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สินค้าจะต้องราคาไม่แพง </a:t>
            </a:r>
            <a:endParaRPr lang="th-TH" sz="3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มีขนาดเล็ก น้ำหนักเบา </a:t>
            </a:r>
            <a:endParaRPr lang="th-TH" sz="3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ที่มีเรื่องราว </a:t>
            </a:r>
            <a:endParaRPr lang="th-TH" sz="3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ที่มีเอกลักษณ์เฉพาะ </a:t>
            </a:r>
            <a:endParaRPr lang="th-TH" sz="3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ที่ลูกค้าอายเมื่อซื้อ </a:t>
            </a:r>
            <a:endParaRPr lang="th-TH" sz="3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เฉพาะกลุ่ม  </a:t>
            </a:r>
            <a:endParaRPr lang="th-TH" sz="3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ที่ไม่ได้รับความนิยม</a:t>
            </a:r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</a:t>
            </a:r>
            <a:endParaRPr lang="th-TH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10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h-TH" sz="4000" b="1" dirty="0" smtClean="0"/>
              <a:t>ข้อพิจารณาก่อนขายสินค้าบนพาณิชย์อิเล็กทรอนิกส์</a:t>
            </a:r>
            <a:endParaRPr lang="th-TH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592" y="1716836"/>
            <a:ext cx="9085231" cy="3880773"/>
          </a:xfrm>
        </p:spPr>
        <p:txBody>
          <a:bodyPr>
            <a:normAutofit/>
          </a:bodyPr>
          <a:lstStyle/>
          <a:p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จะขายสินค้าตามกระแส หรือ สินค้าที่ขายได้ตลอดทุกฤดูกาล (</a:t>
            </a:r>
            <a:r>
              <a:rPr lang="en-US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product)</a:t>
            </a:r>
            <a:endParaRPr lang="th-TH" sz="3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จะขายให้กับกลุ่มเป้าหมายที่มีกำลังซื้อสูง หรือ ตัดสินใจซื้อได้ง่าย (</a:t>
            </a:r>
            <a:r>
              <a:rPr lang="en-US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Customer)</a:t>
            </a:r>
            <a:endParaRPr lang="th-TH" sz="3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จะขายปลีก หรือ ขายส่ง (</a:t>
            </a:r>
            <a:r>
              <a:rPr lang="en-US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Marketing)</a:t>
            </a:r>
          </a:p>
          <a:p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จะสต็อกสินค้า หรือ ซื้อมาขายไป (</a:t>
            </a:r>
            <a:r>
              <a:rPr lang="en-US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Marketing)</a:t>
            </a:r>
            <a:endParaRPr lang="th-TH" sz="3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56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640" y="17929"/>
            <a:ext cx="8596668" cy="1320800"/>
          </a:xfrm>
        </p:spPr>
        <p:txBody>
          <a:bodyPr anchor="ctr">
            <a:normAutofit/>
          </a:bodyPr>
          <a:lstStyle/>
          <a:p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มูลค่าการขายสินค้าออนไลน์ สำหรับธุรกิจค้าปลีก </a:t>
            </a:r>
            <a:endParaRPr lang="en-US" sz="4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010" t="15257" r="13806" b="8455"/>
          <a:stretch/>
        </p:blipFill>
        <p:spPr>
          <a:xfrm>
            <a:off x="1479176" y="1446305"/>
            <a:ext cx="8982637" cy="528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463" y="4616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การพิจารณารูปแบบบรรจุภัณฑ์</a:t>
            </a:r>
            <a:endParaRPr lang="en-US" sz="4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463" y="1782482"/>
            <a:ext cx="8596668" cy="46721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200" dirty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	</a:t>
            </a:r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อาจจะเป็น ขวด กระป๋อง หลอด กล่อง ถุง ลัง เป็นต้น 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- </a:t>
            </a:r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ช่วยเก็บรักษาสินค้าที่บรรจุอยู่ภายใน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- </a:t>
            </a:r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ช่วยปกป้องสินค้า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- </a:t>
            </a:r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ช่วยในการขนส่ง 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- </a:t>
            </a:r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ทำให้เกิดการจดจำในรูปลักษณ์เฉพาะ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- </a:t>
            </a:r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เพิ่มความหรูหรา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- </a:t>
            </a:r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สามารถทำให้เห็นสินค้าที่อยู่ภายในชัดเจน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- </a:t>
            </a:r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สามารถนำไปใช้</a:t>
            </a:r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ประโยชน์ต่อได้ </a:t>
            </a:r>
            <a:endParaRPr lang="en-US" sz="3200" dirty="0">
              <a:solidFill>
                <a:schemeClr val="tx1"/>
              </a:solidFill>
              <a:latin typeface="TH SarabunIT๙" panose="020B0500040200020003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07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รูปแบบการหุ้มห่อสินค้า</a:t>
            </a:r>
            <a:endParaRPr lang="en-US" sz="4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0625"/>
            <a:ext cx="9461748" cy="4630175"/>
          </a:xfrm>
        </p:spPr>
        <p:txBody>
          <a:bodyPr>
            <a:normAutofit lnSpcReduction="10000"/>
          </a:bodyPr>
          <a:lstStyle/>
          <a:p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บรรจุภัณฑ์เฉพาะหน่วย </a:t>
            </a:r>
            <a:r>
              <a:rPr lang="en-US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: </a:t>
            </a:r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ห่อหุ้มและสัมผัสสินค้าโดยตรง ทำหน้าที่ปกป้องสินค้าและกันความชื่นจากอากาศ เช่น ขวด ถุง กระป๋อง กล่อง</a:t>
            </a:r>
          </a:p>
          <a:p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บรรจุภัณฑ์ชั้นใน </a:t>
            </a:r>
            <a:r>
              <a:rPr lang="en-US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: </a:t>
            </a:r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ห่อหุ้มหน่วยสินค้าที่เล็กที่สุดไม่ให้ได้รับแรงกระแทก หรือป้องกันผลิตภัณฑ์จากน้ำ ความชื้น ความร้อน แสงแดด มีหน้าที่รวบรวมบรรจุภัณฑ์ชั้นแรกไว้ด้วยกัน ซึ่งจะอำนายความสะดวกในการขายปลีกย่อย รวมทั้งสะดวกในการขนส่ง </a:t>
            </a:r>
          </a:p>
          <a:p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บรรจุภัณฑ์ชั้นนอกสุด </a:t>
            </a:r>
            <a:r>
              <a:rPr lang="en-US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: </a:t>
            </a:r>
            <a:r>
              <a:rPr lang="th-TH" sz="3200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บรรจุภัณฑ์ที่เป็นหน่วยรวมขนาดใหญ่ ทำหน้าที่ในการป้องกันผลิตภัณฑ์  การขนถ่ายสินค้าให้มีประสิทธิภาพและรวดเร็ว เช่น หีบ ไม้ลัง กล่องกระดาษขนาดใหญ่</a:t>
            </a:r>
            <a:endParaRPr lang="en-US" sz="3200" dirty="0">
              <a:solidFill>
                <a:schemeClr val="tx1"/>
              </a:solidFill>
              <a:latin typeface="TH SarabunIT๙" panose="020B0500040200020003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84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541" y="1083013"/>
            <a:ext cx="6096000" cy="609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931" y="214593"/>
            <a:ext cx="4733925" cy="473392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654" y="484093"/>
            <a:ext cx="5226605" cy="3719794"/>
            <a:chOff x="1035424" y="376517"/>
            <a:chExt cx="5226605" cy="37197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9882" y="376517"/>
              <a:ext cx="4962147" cy="371979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035424" y="1169894"/>
              <a:ext cx="1048870" cy="14116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36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1320</TotalTime>
  <Words>819</Words>
  <Application>Microsoft Office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Cordia New</vt:lpstr>
      <vt:lpstr>IrisUPC</vt:lpstr>
      <vt:lpstr>TH SarabunIT๙</vt:lpstr>
      <vt:lpstr>TH SarabunPSK</vt:lpstr>
      <vt:lpstr>Trebuchet MS</vt:lpstr>
      <vt:lpstr>Wingdings 3</vt:lpstr>
      <vt:lpstr>Facet</vt:lpstr>
      <vt:lpstr>บทที่ 3</vt:lpstr>
      <vt:lpstr>ประเภทสินค้าและบริการที่ซื้อขายบนพาณิชย์อิเล็กทรอนิกส์</vt:lpstr>
      <vt:lpstr>หลักการพิจารณาผลิตภัณฑ์</vt:lpstr>
      <vt:lpstr>ลักษณะสินค้าที่เหมาะสำหรับระบบพาณิชย์อิเล็กทรอนิกส์</vt:lpstr>
      <vt:lpstr>ข้อพิจารณาก่อนขายสินค้าบนพาณิชย์อิเล็กทรอนิกส์</vt:lpstr>
      <vt:lpstr>มูลค่าการขายสินค้าออนไลน์ สำหรับธุรกิจค้าปลีก </vt:lpstr>
      <vt:lpstr>การพิจารณารูปแบบบรรจุภัณฑ์</vt:lpstr>
      <vt:lpstr>รูปแบบการหุ้มห่อสินค้า</vt:lpstr>
      <vt:lpstr>PowerPoint Presentation</vt:lpstr>
      <vt:lpstr>การตั้งราคา</vt:lpstr>
      <vt:lpstr>PowerPoint Presentation</vt:lpstr>
      <vt:lpstr>PowerPoint Presentation</vt:lpstr>
      <vt:lpstr>การตั้งราคาลักษณะอื่นๆ </vt:lpstr>
      <vt:lpstr>PowerPoint Presentation</vt:lpstr>
      <vt:lpstr>PowerPoint Presentation</vt:lpstr>
      <vt:lpstr>หลักการออกแบบตราสินค้า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</dc:title>
  <dc:creator>JENGSANG</dc:creator>
  <cp:lastModifiedBy>SSRU</cp:lastModifiedBy>
  <cp:revision>107</cp:revision>
  <cp:lastPrinted>2017-08-18T04:09:50Z</cp:lastPrinted>
  <dcterms:created xsi:type="dcterms:W3CDTF">2017-08-17T03:54:37Z</dcterms:created>
  <dcterms:modified xsi:type="dcterms:W3CDTF">2020-12-16T08:23:22Z</dcterms:modified>
</cp:coreProperties>
</file>