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57" r:id="rId2"/>
    <p:sldId id="347" r:id="rId3"/>
    <p:sldId id="398" r:id="rId4"/>
    <p:sldId id="397" r:id="rId5"/>
    <p:sldId id="399" r:id="rId6"/>
    <p:sldId id="400" r:id="rId7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7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F9D68-F6E5-4DC2-983D-C55BD54F8201}" type="datetimeFigureOut">
              <a:rPr lang="th-TH" smtClean="0"/>
              <a:t>07/01/62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9318F-6BC1-4FAE-AC76-3547B16733A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5295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6ACEC-03B8-4072-BD36-5274CECA9AAF}" type="datetimeFigureOut">
              <a:rPr lang="th-TH" smtClean="0"/>
              <a:t>07/01/62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FC804-4758-44D5-91D1-AFEEFE3E3E2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27881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บทที่ </a:t>
            </a:r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4400" dirty="0"/>
              <a:t>การวิเคราะห์ความต้องการและพฤติกรรมของตลาด</a:t>
            </a:r>
            <a:endParaRPr lang="en-US" sz="4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4721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พฤติกรรมผู้บริโภค</a:t>
            </a:r>
            <a:endParaRPr lang="en-US" sz="5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 algn="thaiDist">
              <a:buNone/>
            </a:pPr>
            <a:r>
              <a:rPr lang="en-US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1. </a:t>
            </a: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ความหมาย</a:t>
            </a: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ของพฤติกรรมผู้บริโภค</a:t>
            </a: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thaiDist">
              <a:buNone/>
            </a:pPr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	พฤติกรรม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ผู้บริโภค (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Consumer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Behavior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 คือ การกระทำของแต่ละบุคคลในการตัดสินใจเลือกซื้อหรือใช้บริการของผู้บริโภค  โดยจะเกี่ยวข้องกับการแสวงหา การประเมินทางเลือก การคัดเลือก การตัดสินใจ และการบริโภค </a:t>
            </a:r>
            <a:endParaRPr lang="th-TH" sz="2800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thaiDist">
              <a:buNone/>
            </a:pPr>
            <a:r>
              <a:rPr lang="en-US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พฤติกรรม</a:t>
            </a:r>
            <a:r>
              <a:rPr lang="th-TH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ผู้บริโภคบนพาณิชย์อิเล็กทรอนิกส์</a:t>
            </a: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400050" lvl="1" indent="0" algn="thaiDist">
              <a:buNone/>
            </a:pP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คือ การกระทำของผู้บริโภคในการตัดสินใจเลือกซื้อสินค้าหรือเลือกใช้บริการที่จัดจำหน่ายบนร้านพาณิชย์</a:t>
            </a:r>
            <a:r>
              <a:rPr lang="th-TH" sz="2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อิเล็กทรอนิกส์</a:t>
            </a:r>
          </a:p>
          <a:p>
            <a:pPr marL="0" indent="0" algn="thaiDist">
              <a:buNone/>
            </a:pPr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thaiDist">
              <a:buNone/>
            </a:pPr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3431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th-TH" sz="4000" b="1" dirty="0"/>
              <a:t>สินค้า/บริการที่ผู้บริโภคนิยมซื้อผ่านระบบอินเทอร์เน็ต</a:t>
            </a:r>
            <a:endParaRPr lang="th-TH" sz="4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664672"/>
              </p:ext>
            </p:extLst>
          </p:nvPr>
        </p:nvGraphicFramePr>
        <p:xfrm>
          <a:off x="677334" y="1837187"/>
          <a:ext cx="9185945" cy="34690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85945"/>
              </a:tblGrid>
              <a:tr h="727046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</a:rPr>
                        <a:t>แฟชั่น เช่น เสื้อผ้า รองเท้า กระเป๋า เครื่องประดับ เป็นต้น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539694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</a:rPr>
                        <a:t>อุปกรณ์ไอที เช่น  คอมพิวเตอร์ โทรศัพท์เคลื่อนที่ แท็บเล็ตคอมพิวเตอร์ เป็นต้น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727046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>
                          <a:effectLst/>
                        </a:rPr>
                        <a:t>สุขภาพและความงาม เช่น เครื่องสำอาง อาหาร เสริม เป็นต้น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727046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>
                          <a:effectLst/>
                        </a:rPr>
                        <a:t>การเดินทาง/การท่องเที่ยว เช่น จองตั๋ว เครื่องบิน/ที่พัก/เช่ารถ เป็นต้น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727046">
                <a:tc>
                  <a:txBody>
                    <a:bodyPr/>
                    <a:lstStyle/>
                    <a:p>
                      <a:pPr algn="thaiDi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</a:rPr>
                        <a:t>บริการดาวน์โหลด ริงโทน/ เพลง/ ภาพยนตร์/ละคร/เกมออนไลน์ เป็นต้น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0561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th-TH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การวิเคราะห์พฤติกรรมผู้บริโภคสำหรับพาณิชย์อิเล็กทรอนิกส์</a:t>
            </a:r>
            <a:endParaRPr lang="th-TH" sz="4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872133" cy="4248678"/>
          </a:xfrm>
        </p:spPr>
        <p:txBody>
          <a:bodyPr>
            <a:noAutofit/>
          </a:bodyPr>
          <a:lstStyle/>
          <a:p>
            <a:pPr marL="0" lvl="0" indent="0" algn="thaiDist">
              <a:buNone/>
            </a:pPr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ผู้ประกอบการควรจะทำการวิเคราะห์พฤติกรรมผู้บริโภคเพื่อจะให้เข้าใจว่า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“ลูกค้า”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ของธุรกิจ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“ต้องการ”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อะไร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? 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เพื่อจะสามารถ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ค้นหา “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วิธีการ” ที่จะนำมาตอบสนองความต้องการของลูกค้าได้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โดยการตั้งคำถาม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 6 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 </a:t>
            </a:r>
          </a:p>
          <a:p>
            <a:pPr lvl="0" algn="thaiDist"/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Who?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ใคร </a:t>
            </a:r>
          </a:p>
          <a:p>
            <a:pPr lvl="0" algn="thaiDist"/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What?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อะไร</a:t>
            </a:r>
          </a:p>
          <a:p>
            <a:pPr lvl="0" algn="thaiDist"/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Where?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ที่ไหน </a:t>
            </a:r>
          </a:p>
          <a:p>
            <a:pPr lvl="0" algn="thaiDist"/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When?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เมื่อไร </a:t>
            </a:r>
          </a:p>
          <a:p>
            <a:pPr lvl="0" algn="thaiDist"/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Why?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ทำไม 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How?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อย่างไร 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 algn="thaiDist">
              <a:buNone/>
            </a:pP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23715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th-TH" b="1" dirty="0" smtClean="0"/>
              <a:t>ตัวอย่าง</a:t>
            </a:r>
            <a:endParaRPr lang="th-TH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1567653"/>
              </p:ext>
            </p:extLst>
          </p:nvPr>
        </p:nvGraphicFramePr>
        <p:xfrm>
          <a:off x="677334" y="609600"/>
          <a:ext cx="7164198" cy="61857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5092"/>
                <a:gridCol w="5329106"/>
              </a:tblGrid>
              <a:tr h="3896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คำถาม</a:t>
                      </a:r>
                      <a:endParaRPr lang="en-US" sz="24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ผลการวิเคราะห์</a:t>
                      </a:r>
                      <a:endParaRPr lang="en-US" sz="24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</a:tr>
              <a:tr h="767914">
                <a:tc>
                  <a:txBody>
                    <a:bodyPr/>
                    <a:lstStyle/>
                    <a:p>
                      <a:pPr algn="thaiDist">
                        <a:lnSpc>
                          <a:spcPts val="15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endParaRPr lang="en-US" sz="2400" dirty="0" smtClean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thaiDist">
                        <a:lnSpc>
                          <a:spcPts val="15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en-US" sz="24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Who </a:t>
                      </a:r>
                      <a:r>
                        <a:rPr lang="en-US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ใคร</a:t>
                      </a:r>
                      <a:endParaRPr lang="en-US" sz="24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ts val="15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endParaRPr lang="en-US" sz="2400" dirty="0" smtClean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thaiDi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th-TH" sz="24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ผู้บริโภค</a:t>
                      </a: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เป็น</a:t>
                      </a:r>
                      <a:r>
                        <a:rPr lang="en-US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:</a:t>
                      </a:r>
                    </a:p>
                    <a:p>
                      <a:pPr algn="thaiDi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พ่อแม่ อายุ </a:t>
                      </a:r>
                      <a:r>
                        <a:rPr lang="en-US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</a:t>
                      </a:r>
                      <a:r>
                        <a:rPr lang="en-US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</a:t>
                      </a: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ฐานเงินเดือน </a:t>
                      </a:r>
                      <a:r>
                        <a:rPr lang="en-US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20,000</a:t>
                      </a: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บาทขึ้นไป</a:t>
                      </a:r>
                      <a:endParaRPr lang="en-US" sz="24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</a:tr>
              <a:tr h="3184492">
                <a:tc>
                  <a:txBody>
                    <a:bodyPr/>
                    <a:lstStyle/>
                    <a:p>
                      <a:pPr algn="thaiDist">
                        <a:lnSpc>
                          <a:spcPts val="15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What : </a:t>
                      </a:r>
                      <a:r>
                        <a:rPr lang="th-TH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อะไร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ts val="15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endParaRPr lang="th-TH" sz="2400" dirty="0" smtClean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thaiDi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th-TH" sz="24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ผู้บริโภค</a:t>
                      </a: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ต้องการ</a:t>
                      </a:r>
                      <a:r>
                        <a:rPr lang="en-US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:</a:t>
                      </a:r>
                    </a:p>
                    <a:p>
                      <a:pPr marL="342900" lvl="0" indent="-342900" algn="thaiDi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rdia New" panose="020B0304020202020204" pitchFamily="34" charset="-34"/>
                        <a:buChar char="-"/>
                        <a:tabLst>
                          <a:tab pos="685800" algn="l"/>
                        </a:tabLs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ระบบพาณิชย์อิเล็กทรอนิกส์ขายของเล่นเด็ก </a:t>
                      </a:r>
                      <a:r>
                        <a:rPr lang="en-US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</a:t>
                      </a:r>
                      <a:r>
                        <a:rPr lang="en-US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4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ขวบ</a:t>
                      </a:r>
                      <a:endParaRPr lang="en-US" sz="2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 algn="thaiDi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rdia New" panose="020B0304020202020204" pitchFamily="34" charset="-34"/>
                        <a:buChar char="-"/>
                        <a:tabLst>
                          <a:tab pos="685800" algn="l"/>
                        </a:tabLs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ของเล่นเด็กที่มีคุณภาพ ปลอดภัย และได้รับการรับรอง</a:t>
                      </a:r>
                      <a:r>
                        <a:rPr lang="th-TH" sz="24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มาตรฐาน</a:t>
                      </a:r>
                      <a:endParaRPr lang="en-US" sz="2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 algn="thaiDi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rdia New" panose="020B0304020202020204" pitchFamily="34" charset="-34"/>
                        <a:buChar char="-"/>
                        <a:tabLst>
                          <a:tab pos="685800" algn="l"/>
                        </a:tabLs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มีบริการให้คำแนะนำเกี่ยวกับการเลือกซื้อของเล่นที่เหมาะกับช่วงวัย</a:t>
                      </a:r>
                      <a:endParaRPr lang="en-US" sz="2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 algn="thaiDi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rdia New" panose="020B0304020202020204" pitchFamily="34" charset="-34"/>
                        <a:buChar char="-"/>
                        <a:tabLst>
                          <a:tab pos="685800" algn="l"/>
                        </a:tabLs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มีเว็บบอร์ดตอบปัญหาเกี่ยวกับการเลือกซื้อ </a:t>
                      </a:r>
                      <a:endParaRPr lang="en-US" sz="2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 algn="thaiDi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rdia New" panose="020B0304020202020204" pitchFamily="34" charset="-34"/>
                        <a:buChar char="-"/>
                        <a:tabLst>
                          <a:tab pos="685800" algn="l"/>
                        </a:tabLs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มีบริการรับฝากขายของเล่นที่ไม่ได้ใช้แล้ว</a:t>
                      </a:r>
                      <a:endParaRPr lang="en-US" sz="24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</a:tr>
              <a:tr h="1689572">
                <a:tc>
                  <a:txBody>
                    <a:bodyPr/>
                    <a:lstStyle/>
                    <a:p>
                      <a:pPr algn="thaiDist">
                        <a:lnSpc>
                          <a:spcPts val="15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endParaRPr lang="th-TH" sz="2400" dirty="0" smtClean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thaiDist">
                        <a:lnSpc>
                          <a:spcPts val="15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en-US" sz="24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Where </a:t>
                      </a:r>
                      <a:r>
                        <a:rPr lang="en-US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ที่ไหน</a:t>
                      </a:r>
                      <a:endParaRPr lang="en-US" sz="24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ts val="15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endParaRPr lang="th-TH" sz="2400" dirty="0" smtClean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thaiDi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th-TH" sz="24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ผู้บริโภค</a:t>
                      </a: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อยู่ </a:t>
                      </a:r>
                      <a:r>
                        <a:rPr lang="en-US" sz="24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</a:t>
                      </a:r>
                      <a:endParaRPr lang="th-TH" sz="2400" dirty="0" smtClean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thaiDi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th-TH" sz="24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ใน</a:t>
                      </a: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พาณิชย์อิเล็กทรอนิกส์ขายของเล่นเด็กเช่น </a:t>
                      </a:r>
                      <a:endParaRPr lang="th-TH" sz="2400" dirty="0" smtClean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thaiDi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en-US" sz="24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http</a:t>
                      </a:r>
                      <a:r>
                        <a:rPr lang="en-US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://www.cheesytoy.com/</a:t>
                      </a: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 http://www.ninatoy.com/ </a:t>
                      </a:r>
                      <a:endParaRPr lang="th-TH" sz="2400" dirty="0" smtClean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thaiDi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th-TH" sz="24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หรือ </a:t>
                      </a: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นิตยสารเกี่ยวกับเด็ก</a:t>
                      </a:r>
                      <a:endParaRPr lang="en-US" sz="24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858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8613707"/>
              </p:ext>
            </p:extLst>
          </p:nvPr>
        </p:nvGraphicFramePr>
        <p:xfrm>
          <a:off x="1090569" y="1451294"/>
          <a:ext cx="7910818" cy="48572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6337"/>
                <a:gridCol w="5884481"/>
              </a:tblGrid>
              <a:tr h="1623103">
                <a:tc>
                  <a:txBody>
                    <a:bodyPr/>
                    <a:lstStyle/>
                    <a:p>
                      <a:pPr algn="thaiDi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en-US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When : </a:t>
                      </a: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เมื่อไร</a:t>
                      </a:r>
                      <a:endParaRPr lang="en-US" sz="2400" dirty="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ผู้บริโภคต้องการเมื่อ </a:t>
                      </a:r>
                      <a:r>
                        <a:rPr lang="en-US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</a:t>
                      </a:r>
                    </a:p>
                    <a:p>
                      <a:pPr marL="342900" lvl="0" indent="-342900" algn="thaiDi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rdia New" panose="020B0304020202020204" pitchFamily="34" charset="-34"/>
                        <a:buChar char="-"/>
                        <a:tabLst>
                          <a:tab pos="685800" algn="l"/>
                        </a:tabLs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เมื่อต้องการหาข้อมูลหรือซื้อของเล่นใหม่ที่เหมาะสมกับช่วงวัยให้กับลูก</a:t>
                      </a:r>
                      <a:endParaRPr lang="en-US" sz="2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 algn="thaiDi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rdia New" panose="020B0304020202020204" pitchFamily="34" charset="-34"/>
                        <a:buChar char="-"/>
                        <a:tabLst>
                          <a:tab pos="685800" algn="l"/>
                        </a:tabLs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เมื่อต้องการนำของเล่นเก่ามาแลกเปลี่ยนเป็นของเล่นใหม่</a:t>
                      </a:r>
                      <a:endParaRPr lang="en-US" sz="24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</a:tr>
              <a:tr h="1623103">
                <a:tc>
                  <a:txBody>
                    <a:bodyPr/>
                    <a:lstStyle/>
                    <a:p>
                      <a:pPr algn="thaiDi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Why? : </a:t>
                      </a:r>
                      <a:r>
                        <a:rPr lang="th-TH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ทำไม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ผู้บริโภคมาซื้อ/ใช้บริการที่นี่เพราะ </a:t>
                      </a:r>
                      <a:r>
                        <a:rPr lang="en-US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</a:t>
                      </a:r>
                    </a:p>
                    <a:p>
                      <a:pPr marL="342900" lvl="0" indent="-342900" algn="thaiDi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rdia New" panose="020B0304020202020204" pitchFamily="34" charset="-34"/>
                        <a:buChar char="-"/>
                        <a:tabLst>
                          <a:tab pos="685800" algn="l"/>
                        </a:tabLs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มีการแบ่งประเภทของเล่นมาช่วงอายุพร้อมอธิบายรายละเอียด </a:t>
                      </a:r>
                      <a:endParaRPr lang="en-US" sz="2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 algn="thaiDi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rdia New" panose="020B0304020202020204" pitchFamily="34" charset="-34"/>
                        <a:buChar char="-"/>
                        <a:tabLst>
                          <a:tab pos="685800" algn="l"/>
                        </a:tabLs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มีรูปภาพประกอบในมุมต่าง ๆ อย่างชัดเจน  </a:t>
                      </a:r>
                      <a:endParaRPr lang="en-US" sz="2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 algn="thaiDi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rdia New" panose="020B0304020202020204" pitchFamily="34" charset="-34"/>
                        <a:buChar char="-"/>
                        <a:tabLst>
                          <a:tab pos="685800" algn="l"/>
                        </a:tabLs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มีบริการรับฝากขายของเล่นเก่า</a:t>
                      </a:r>
                      <a:endParaRPr lang="en-US" sz="24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</a:tr>
              <a:tr h="1611020">
                <a:tc>
                  <a:txBody>
                    <a:bodyPr/>
                    <a:lstStyle/>
                    <a:p>
                      <a:pPr algn="thaiDi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How? : </a:t>
                      </a:r>
                      <a:r>
                        <a:rPr lang="th-TH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อย่างไร 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Calibri" panose="020F0502020204030204" pitchFamily="34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85800" algn="l"/>
                        </a:tabLs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สามารถเข้าถึงผู้บริโภคโดย </a:t>
                      </a:r>
                      <a:r>
                        <a:rPr lang="en-US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</a:t>
                      </a:r>
                    </a:p>
                    <a:p>
                      <a:pPr marL="342900" lvl="0" indent="-342900" algn="thaiDi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rdia New" panose="020B0304020202020204" pitchFamily="34" charset="-34"/>
                        <a:buChar char="-"/>
                        <a:tabLst>
                          <a:tab pos="685800" algn="l"/>
                        </a:tabLs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การลงโฆษณาตามเว็บไซต์และนิตยสารเด็ก</a:t>
                      </a:r>
                      <a:endParaRPr lang="en-US" sz="24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 algn="thaiDi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Cordia New" panose="020B0304020202020204" pitchFamily="34" charset="-34"/>
                        <a:buChar char="-"/>
                        <a:tabLst>
                          <a:tab pos="685800" algn="l"/>
                        </a:tabLs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การสร้างระบบให้ขึ้นอันดับต้นของ </a:t>
                      </a:r>
                      <a:r>
                        <a:rPr lang="en-US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Search Engine </a:t>
                      </a: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เช่น </a:t>
                      </a:r>
                      <a:r>
                        <a:rPr lang="en-US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Google</a:t>
                      </a:r>
                      <a:endParaRPr lang="en-US" sz="24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88124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963</TotalTime>
  <Words>320</Words>
  <Application>Microsoft Office PowerPoint</Application>
  <PresentationFormat>Widescreen</PresentationFormat>
  <Paragraphs>57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Cordia New</vt:lpstr>
      <vt:lpstr>IrisUPC</vt:lpstr>
      <vt:lpstr>TH SarabunPSK</vt:lpstr>
      <vt:lpstr>Times New Roman</vt:lpstr>
      <vt:lpstr>Trebuchet MS</vt:lpstr>
      <vt:lpstr>Wingdings 3</vt:lpstr>
      <vt:lpstr>Facet</vt:lpstr>
      <vt:lpstr>บทที่ 2</vt:lpstr>
      <vt:lpstr>พฤติกรรมผู้บริโภค</vt:lpstr>
      <vt:lpstr>สินค้า/บริการที่ผู้บริโภคนิยมซื้อผ่านระบบอินเทอร์เน็ต</vt:lpstr>
      <vt:lpstr>การวิเคราะห์พฤติกรรมผู้บริโภคสำหรับพาณิชย์อิเล็กทรอนิกส์</vt:lpstr>
      <vt:lpstr>ตัวอย่าง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1</dc:title>
  <dc:creator>JENGSANG</dc:creator>
  <cp:lastModifiedBy>SSRU</cp:lastModifiedBy>
  <cp:revision>80</cp:revision>
  <cp:lastPrinted>2017-08-18T04:09:50Z</cp:lastPrinted>
  <dcterms:created xsi:type="dcterms:W3CDTF">2017-08-17T03:54:37Z</dcterms:created>
  <dcterms:modified xsi:type="dcterms:W3CDTF">2019-01-07T03:35:43Z</dcterms:modified>
</cp:coreProperties>
</file>