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6" r:id="rId2"/>
    <p:sldId id="287" r:id="rId3"/>
    <p:sldId id="289" r:id="rId4"/>
    <p:sldId id="290" r:id="rId5"/>
    <p:sldId id="291" r:id="rId6"/>
    <p:sldId id="292" r:id="rId7"/>
    <p:sldId id="293" r:id="rId8"/>
    <p:sldId id="396" r:id="rId9"/>
    <p:sldId id="294" r:id="rId10"/>
    <p:sldId id="295" r:id="rId11"/>
    <p:sldId id="423" r:id="rId12"/>
    <p:sldId id="297" r:id="rId13"/>
    <p:sldId id="424" r:id="rId14"/>
    <p:sldId id="298" r:id="rId15"/>
    <p:sldId id="299" r:id="rId16"/>
    <p:sldId id="300" r:id="rId1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9D68-F6E5-4DC2-983D-C55BD54F8201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9318F-6BC1-4FAE-AC76-3547B16733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295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6ACEC-03B8-4072-BD36-5274CECA9AAF}" type="datetimeFigureOut">
              <a:rPr lang="th-TH" smtClean="0"/>
              <a:t>15/06/66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C804-4758-44D5-91D1-AFEEFE3E3E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8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ความรู้พื้นฐานเกี่ยวกับพาณิชย์อิเล็กทรอนิกส์</a:t>
            </a:r>
            <a:endParaRPr lang="en-US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3719" y="5173915"/>
            <a:ext cx="4978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ผู้สอน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อ.รติว</a:t>
            </a:r>
            <a:r>
              <a:rPr lang="th-TH" sz="2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ัฒน์</a:t>
            </a:r>
            <a:r>
              <a:rPr lang="th-TH" sz="2800" b="1">
                <a:latin typeface="TH SarabunPSK" panose="020B0500040200020003" pitchFamily="34" charset="-34"/>
                <a:cs typeface="TH SarabunPSK" panose="020B0500040200020003" pitchFamily="34" charset="-34"/>
              </a:rPr>
              <a:t> ปารีศรี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381747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72533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ประโยชน์ของพาณิชย์อิเล็กทรอนิกส์</a:t>
            </a:r>
            <a:endParaRPr lang="th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22854"/>
            <a:ext cx="9143999" cy="4860323"/>
          </a:xfrm>
        </p:spPr>
        <p:txBody>
          <a:bodyPr>
            <a:noAutofit/>
          </a:bodyPr>
          <a:lstStyle/>
          <a:p>
            <a:pPr lvl="0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สำหรับผู้บริโภค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สามารถประหยัดค่าใช้จ่าย เวลา ในการเดินทางสำหรับการทำธุรกรรม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สามารถซื้อสินค้าหรือบริการได้ทุกที่ ทุกเวลา 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มีทางเลือกในการซื้อสินค้าหรือบริการได้มากขึ้น </a:t>
            </a: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สามารถซื้อสินค้าหรือบริการจากผู้ผลิตโดยตรงโดยไม่ผ่านคนกลางได้ง่ายขึ้น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มีโอกาสในการมีส่วนร่วมของผู้บริโภคทั้งในด้านการตั้งราคาสินค้าหรือบริการ และการกำหนดคุณลักษณะสินค้าหรือบริการได้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สามารถโต้ตอบ แลกเปลี่ยนข้อมูลข่าวสารและประสบการณ์ในรูปแบบชุมชนออนไลน์ระหว่างผู้บริโภคด้วยกันเอง หรือผู้บริโภคกับผู้ประกอบการได้มากขึ้น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722202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ประโยชน์ของพาณิชย์อิเล็กทรอนิกส์</a:t>
            </a:r>
            <a:endParaRPr lang="th-TH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สำหรับสังคม/ประเทศ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สามารถช่วยลดภาวะการไม่มีงานทำของประชาชนได้ </a:t>
            </a: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สามารถช่วยเพิ่มรายได้ประชาชาติมวลรวมของประเทศได้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73485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ข้อจำกัดของพาณิชย์อิเล็กทรอนิกส์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14811"/>
          </a:xfrm>
        </p:spPr>
        <p:txBody>
          <a:bodyPr>
            <a:noAutofit/>
          </a:bodyPr>
          <a:lstStyle/>
          <a:p>
            <a:pPr lvl="0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สำหรับผู้ประกอบการ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ต้องใช้เงินในการลงทุนสูง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ต้องปรับเปลี่ยนตามการเปลี่ยนแปลงของเทคโนโลยีอยู่เสมอ </a:t>
            </a: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ต้องเผชิญหน้ากับการแข่งขันที่มากขึ้น</a:t>
            </a:r>
          </a:p>
          <a:p>
            <a:pPr lvl="1" algn="thaiDist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ของเทคโนโลยีใหม่และเทคโนโลยีเดิมที่มีอยู่ในองค์กรที่อาจจะเข้ากันไม่ได้</a:t>
            </a:r>
          </a:p>
        </p:txBody>
      </p:sp>
    </p:spTree>
    <p:extLst>
      <p:ext uri="{BB962C8B-B14F-4D97-AF65-F5344CB8AC3E}">
        <p14:creationId xmlns:p14="http://schemas.microsoft.com/office/powerpoint/2010/main" val="2312326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ข้อจำกัดของพาณิชย์อิเล็กทรอนิกส์</a:t>
            </a:r>
            <a:endParaRPr lang="th-TH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สำหรับผู้บริโภค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ต้องเสียค่าใช้จ่ายในการเข้าถึงอินเทอร์เน็ต </a:t>
            </a: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ต้องเสียค่าใช้จ่ายด้านอุปกรณ์คอมพิวเตอร์ ซึ่งไม่เพียงแค่ค่าใช้จ่ายในตอนเริ่มต้นแต่ยังต้องมีค่าใช้จ่ายที่เกิดขึ้นจากการปรับเปลี่ยนเมื่อเทคโนโลยีมีการเปลี่ยนแปลงไป </a:t>
            </a: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ต้องพัฒนาความรู้พื้นฐานทางด้านเทคนิค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การติดต่อและความสัมพันธ์ทางกายภาพถูกลดทอนลง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00641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ข้อจำกัดของพาณิชย์อิเล็กทรอนิกส์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สำหรับประเทศ/สังคม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ปฏิสัมพันธ์ระหว่างมนุษย์ลดลง</a:t>
            </a: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เกิดการแบ่งแยกทางสังคม </a:t>
            </a: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สิ้นเปลืองทรัพยากร</a:t>
            </a:r>
          </a:p>
          <a:p>
            <a:pPr lvl="1"/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ทำให้เกิดอาชญากรรมทางสังคมเพิ่มขึ้น</a:t>
            </a:r>
          </a:p>
          <a:p>
            <a:pPr marL="0" indent="0">
              <a:buNone/>
            </a:pP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85674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ปัญหาและอุปสรรคของการดำเนินงานพาณิชย์อิเล็กทรอนิกส์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ด้านความมั่นคงและความน่าไว้วางใจ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Security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Trustworthy)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ด้านความรู้ความสามารถของบุคลากร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Knowledge/Skill)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ด้านการสนับสนุนจากภาครัฐ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Government)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ด้านหลากหลายทางวัฒนธรรม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diversity of culture)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ด้านวงจรผลิตภัณฑ์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Product Life Cycle)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5343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06933" cy="1320800"/>
          </a:xfrm>
        </p:spPr>
        <p:txBody>
          <a:bodyPr>
            <a:noAutofit/>
          </a:bodyPr>
          <a:lstStyle/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โอกาสและความท้ายทายของพาณิชย์อิเล็กทรอนิกส์</a:t>
            </a:r>
            <a:endParaRPr lang="th-TH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โอกาส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ด้วยประโยชน์ที่ได้กล่าวมาแล้วของพาณิชย์อิเล็กทรอนิกส์นั้นก่อให้เกิดโอกาสสำหรับธุรกิจใหม่ ๆ สำหรับองค์กรแบบดั้งเดิมและผู้สนใจประกอบธุรกิจรายใหม่ที่จะใช้ประโยชน์จากพาณิชย์อิเล็กทรอนิกส์ ซึ่งจะช่วยเพิ่มความเข้มแข็งให้กับธุรกิจมากขึ้น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ความท้ายทาย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ด้วยการเติบโตของพาณิชย์อิเล็กทรอนิกส์ส่งผลให้องค์กรมักจะต้องออกแบบกระบวนการทางธุรกิจแบบใหม่เพื่อให้สามารถใช้ประโยชน์จากเทคโนโลยีอินเทอร์เน็ตและก้าวเข้าสู่การแข่งขันแบบดิจิทัลได้ </a:t>
            </a:r>
          </a:p>
        </p:txBody>
      </p:sp>
    </p:spTree>
    <p:extLst>
      <p:ext uri="{BB962C8B-B14F-4D97-AF65-F5344CB8AC3E}">
        <p14:creationId xmlns:p14="http://schemas.microsoft.com/office/powerpoint/2010/main" val="400308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พาณิชย์อิเล็กทรอนิกส์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Electronic Commerce: E-Commerce)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หมายถึง </a:t>
            </a:r>
            <a:r>
              <a:rPr lang="th-TH" sz="2800" i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การดำเนินธุรกรรมทางการค้า ไม่ว่าจะเป็น การซื้อขาย การแลกเปลี่ยน การประมูล สินค้าหรือบริการหรือข้อมูลสารสนเทศ ทั้งในระดับบุคคลและองค์กร ผ่านช่องทางอิเล็กทรอนิกส์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โดยเฉพาะอย่างยิ่งอินเทอร์เน็ต ซึ่งกระบวนการพาณิชย์อิเล็กทรอนิกส์นั้นเกี่ยวข้องกับการบริหารจัดการทั้งงานส่วนหน้าร้าน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(front-office)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เพื่อให้เกิดปฏิสัมพันธ์ที่ดีกับผู้บริโภค และงานส่วนหลังร้าน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(back-office)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ที่สนับสนุนให้การซื้อขายสินค้าหรือบริการประสบผลสำเร็จ โดยกระบวนการทั้งระบบจะถูกเชื่อมโยงเข้าด้วยกัน       ไม่ว่าจะเป็น การนำเสนอข้อมูลสินค้าหรือบริการ การซื้อขาย การชำระเงิน การจัดส่งสินค้า     การบริการหลังการขาย และการจัดการลูกค้าสัมพันธ์ รวมถึงการควบคุมกระบวนการให้มีความน่าไว้วางใจ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841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คุณลักษณะของพาณิชย์อิเล็กทรอนิกส์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40334" cy="3880773"/>
          </a:xfrm>
        </p:spPr>
        <p:txBody>
          <a:bodyPr>
            <a:noAutofit/>
          </a:bodyPr>
          <a:lstStyle/>
          <a:p>
            <a:pPr lvl="0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มีอยู่ทุกแห่ง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Ubiquity)</a:t>
            </a:r>
          </a:p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การเข้าถึงทั่วโลก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Global Reach)</a:t>
            </a:r>
          </a:p>
          <a:p>
            <a:pPr lvl="0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มีมาตรฐานสากล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(Universal Standards)</a:t>
            </a:r>
          </a:p>
          <a:p>
            <a:pPr lvl="0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มีความสมบูรณ์ของข้อมูล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Richness)</a:t>
            </a:r>
          </a:p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มีการโต้ตอบระหว่างกัน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(Interactivity)</a:t>
            </a:r>
          </a:p>
          <a:p>
            <a:pPr lvl="0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ความหนาแน่นของข้อมูล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Information Density)</a:t>
            </a:r>
          </a:p>
          <a:p>
            <a:pPr lvl="0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มีการให้บริการแบบเฉพาะเจาะจง/ปรับแต่งการใช้งานให้เหมาะสมกับบุคคล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(Personalization/Customization)</a:t>
            </a:r>
          </a:p>
          <a:p>
            <a:pPr lvl="0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เป็นเทคโนโลยีทางสังคม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Social Technology)</a:t>
            </a:r>
          </a:p>
        </p:txBody>
      </p:sp>
    </p:spTree>
    <p:extLst>
      <p:ext uri="{BB962C8B-B14F-4D97-AF65-F5344CB8AC3E}">
        <p14:creationId xmlns:p14="http://schemas.microsoft.com/office/powerpoint/2010/main" val="89507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โครงสร้างพื้นฐานของพาณิชย์อิเล็กทรอนิกส์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โครงสร้างพื้นฐาน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Infrastructure)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คือองค์ประกอบหลักสำคัญทั้งทางด้านเทคโนโลยีพื้นฐาน และทางด้านงานธุรกิจที่จะขับเคลื่อนให้การทำธุรกรรมของพาณิชย์อิเล็กทรอนิกส์ดำเนินไปได้อย่างสมบูรณ์และมีประสิทธิภาพ แบ่งได้เป็น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ส่วนประกอบหลัก 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ระบบเครือข่ายและการสื่อสาร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(Network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Communication) 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 การจัดการเนื้อหาและการเผยแพร่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Content Management and Publishing)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 การบริการธุรกิจและการต่อประสาน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Business Service and Interfacing) 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4. ระบบความมั่นคง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(Security) 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702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พาณิชย์อิเล็กทรอนิกส์ประกอบด้วยองค์ประกอบที่สำคัญ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ประการ	</a:t>
            </a:r>
          </a:p>
          <a:p>
            <a:pPr marL="0" indent="0"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คน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people)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 นโยบายสาธารณะ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public policy)</a:t>
            </a:r>
          </a:p>
          <a:p>
            <a:pPr marL="0" lv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3.การตลาดและการโฆษณา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 and advertising)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4.บริการสนับสนุน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supporting service)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5.คู่ค้าทางธุรกิจ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(business partners)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228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373"/>
            <a:ext cx="8596668" cy="4261989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องค์กรธุรกิจกับองค์กรธุรกิจ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Business to Business: B2B)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องค์กรธุรกิจกับผู้บริโภค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Business to Consumer : B2C)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ผู้บริโภคกับผู้บริโภค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Consumer to Consumer: C2C)</a:t>
            </a:r>
          </a:p>
          <a:p>
            <a:pPr marL="0" indent="0" algn="thaiDist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959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รูปแบบการดำเนินงานธุรกิจพาณิชย์อิเล็กทรอนิกส์มี </a:t>
            </a:r>
            <a: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รูปแบบ ดังนี้ </a:t>
            </a:r>
            <a:b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9381066" cy="4110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คลิกแอนด์มอร์ตาร์ 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Click-and-Mortar)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เป็นรูปแบบการดำเนินธุรกิจแบบผสมผสานระหว่างแบบออฟไลน์และแบบออนไลน์ </a:t>
            </a:r>
          </a:p>
          <a:p>
            <a:pPr marL="0" indent="0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ข้อดี คือ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ผู้ประกอบการจะมีความชำนาญในด้านธุรกิจนั้น ๆ อยู่ก่อนแล้วทำให้การดำเนินงานต่าง ๆ สามารถทำได้อย่างรวดเร็ว อีกทั้งการมีฐานลูกค้าเดิมอยู่แล้วก็จะทำให้สามารถเริ่มต้นจากลูกค้ากลุ่มเดิมได้เลย แล้วค่อยขยายธุรกิจออกไปยังกลุ่มลูกค้าใหม่ ๆ ซึ่งมีโอกาสเป็นไปได้รวดเร็วมากขึ้น เพราะมีความน่าเชื่อถือ และสามารถสร้างความมั่นใจให้กับลูกค้าได้มากกว่าจากการมีตัวตน มีหลักแหล่งที่ติดต่อที่แน่นอนของร้านค้าทางกายภาพ </a:t>
            </a:r>
          </a:p>
          <a:p>
            <a:pPr marL="0" indent="0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ข้อเสีย คือ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ผู้ที่เข้าสู่การพาณิชย์ลักษณะนี้ได้จะต้องเป็นผู้ที่มีธุรกิจอยู่แล้วเท่านั้น หากเป็นผู้ที่ยังไม่มีธุรกิจและต้องการทำในรูปแบบนี้จะต้องมีการลงทุนที่สูง และยังจะต้องใช้บุคลากรจำนวนมากในการบริหารและจัดการระบบต่างๆ ทั้งหน้าร้านค้าจริง และเว็บไซต์พาณิชย์อิเล็กทรอนิกส์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980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734" y="203201"/>
            <a:ext cx="8596668" cy="1320800"/>
          </a:xfrm>
        </p:spPr>
        <p:txBody>
          <a:bodyPr>
            <a:noAutofit/>
          </a:bodyPr>
          <a:lstStyle/>
          <a:p>
            <a:pPr algn="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รูปแบบการดำเนินงานธุรกิจพาณิชย์อิเล็กทรอนิกส์</a:t>
            </a:r>
            <a:endParaRPr lang="th-TH" sz="4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524001"/>
            <a:ext cx="10439400" cy="4517362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คลิกแอนด์คลิก 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Click-and-Click)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เป็นการดำเนินธุรกิจในรูปแบบดิจิทัลหรือแบบออนไลน์ช่องทางเดียวโดยไม่มีร้านค้าทางกายภาพ ดังนั้นเมื่อลูกค้าต้องการซื้อสินค้าก็จะต้องดำเนินการผ่านเว็บไซต์พาณิชย์อิเล็กทรอนิกส์เพียงช่องทางเดียวเท่านั้น </a:t>
            </a:r>
          </a:p>
          <a:p>
            <a:pPr marL="0" indent="0" algn="thaiDist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ข้อดี คือ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เป็นการลงทุนน้อยและสามารถเริ่มต้นได้อย่างรวดเร็วเพราะแค่จัดทำเว็บไซต์พาณิชย์อิเล็กทรอนิกส์ ก็สามารถเริ่มต้นทำการค้าขายได้แล้ว และเป็นรูปแบบการทำงานที่อิสระ ไม่ยึดติดกับรูปแบบบริษัท ทำให้มีความยืดหยุ่นสูงในการบริหาร</a:t>
            </a:r>
          </a:p>
          <a:p>
            <a:pPr marL="0" indent="0" algn="thaiDist">
              <a:buNone/>
            </a:pP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ข้อเสีย คือ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ด้วยการเริ่มต้นธุรกิจพาณิชย์อิเล็กทรอนิกส์ลักษณะนี้ที่สามารถทำได้ง่าย และรวดเร็ว ทำให้บางครั้งอาจขาดประสบการณ์ด้านการบริหาร และขาดความชำนาญในการทำการตลาดหรือความเข้าใจเกี่ยวกับการดำเนินธุรกิจ รวมถึงการสร้างฐานลูกค้าจะต้องเริ่มต้นสร้างใหม่ทั้งหมด อีกทั้งการสร้างความน่าเชื่อถือทำได้ยากเพราะธุรกิจทั้งหมดอยู่บนโลกอินเทอร์เน็ต ซึ่งลูกค้าบางคนอาจจะไม่ค่อยเชื่อถือหรือมั่นใจในการทำธุรกรรมกับธุรกิจที่มีเพียงแค่เว็บไซต์โดยไม่มีหน้าร้านจริง</a:t>
            </a:r>
          </a:p>
          <a:p>
            <a:pPr marL="0" indent="0" algn="thaiDist">
              <a:buNone/>
            </a:pP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789479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ประโยชน์ของพาณิชย์อิเล็กทรอนิกส์</a:t>
            </a:r>
            <a:endParaRPr lang="th-TH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5" y="1771122"/>
            <a:ext cx="10981267" cy="3880773"/>
          </a:xfrm>
        </p:spPr>
        <p:txBody>
          <a:bodyPr>
            <a:noAutofit/>
          </a:bodyPr>
          <a:lstStyle/>
          <a:p>
            <a:pPr lvl="0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สำหรับผู้ประกอบการ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สามารถลดต้นทุนในการดำเนินการ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สามารถทำให้เปิดหน้าร้านเพื่อจำหน่ายสินค้าหรือบริการให้กับผู้คนทั่วโลกได้ตลอด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24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ชั่วโมง โดยไม่มีวันหยุด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สามารถปรับปรุงข้อมูลสินค้าหรือบริการ ข้อมูลร้านค้า ให้ทันสมัยอยู่เสมอได้ง่าย 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สามารถเข้าถึงกลุ่มเป้าหมายได้กว้างขึ้นด้วยความรวดเร็ว และต้นทุนต่ำ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สามารถขยายตลาดสำหรับสินค้าหรือบริการไปได้ทั่วโลก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สามารถลดข้อจำกัดในการแข่งขันสำหรับองค์กรขนาดเล็ก ให้สามารถแข่งขันกับองค์กรขนาดใหญ่ได้ง่ายขึ้น 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สามารถส่งเสริมการตลาดที่มุ่งเน้นไปยังลูกค้าเฉพาะกลุ่ม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Niche Market)</a:t>
            </a:r>
          </a:p>
        </p:txBody>
      </p:sp>
    </p:spTree>
    <p:extLst>
      <p:ext uri="{BB962C8B-B14F-4D97-AF65-F5344CB8AC3E}">
        <p14:creationId xmlns:p14="http://schemas.microsoft.com/office/powerpoint/2010/main" val="16216484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1189</TotalTime>
  <Words>1324</Words>
  <Application>Microsoft Office PowerPoint</Application>
  <PresentationFormat>แบบจอกว้าง</PresentationFormat>
  <Paragraphs>88</Paragraphs>
  <Slides>16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16</vt:i4>
      </vt:variant>
    </vt:vector>
  </HeadingPairs>
  <TitlesOfParts>
    <vt:vector size="22" baseType="lpstr">
      <vt:lpstr>Arial</vt:lpstr>
      <vt:lpstr>Calibri</vt:lpstr>
      <vt:lpstr>TH SarabunPSK</vt:lpstr>
      <vt:lpstr>Trebuchet MS</vt:lpstr>
      <vt:lpstr>Wingdings 3</vt:lpstr>
      <vt:lpstr>Facet</vt:lpstr>
      <vt:lpstr>บทที่ 1</vt:lpstr>
      <vt:lpstr>ความหมายของพาณิชย์อิเล็กทรอนิกส์</vt:lpstr>
      <vt:lpstr>คุณลักษณะของพาณิชย์อิเล็กทรอนิกส์</vt:lpstr>
      <vt:lpstr>โครงสร้างพื้นฐานของพาณิชย์อิเล็กทรอนิกส์</vt:lpstr>
      <vt:lpstr>องค์ประกอบของพาณิชย์อิเล็กทรอนิกส์</vt:lpstr>
      <vt:lpstr>รูปแบบของพาณิชย์อิเล็กทรอนิกส์</vt:lpstr>
      <vt:lpstr>รูปแบบการดำเนินงานธุรกิจพาณิชย์อิเล็กทรอนิกส์มี 2 รูปแบบ ดังนี้  </vt:lpstr>
      <vt:lpstr>รูปแบบการดำเนินงานธุรกิจพาณิชย์อิเล็กทรอนิกส์</vt:lpstr>
      <vt:lpstr>ประโยชน์ของพาณิชย์อิเล็กทรอนิกส์</vt:lpstr>
      <vt:lpstr>ประโยชน์ของพาณิชย์อิเล็กทรอนิกส์</vt:lpstr>
      <vt:lpstr>ประโยชน์ของพาณิชย์อิเล็กทรอนิกส์</vt:lpstr>
      <vt:lpstr>ข้อจำกัดของพาณิชย์อิเล็กทรอนิกส์</vt:lpstr>
      <vt:lpstr>ข้อจำกัดของพาณิชย์อิเล็กทรอนิกส์</vt:lpstr>
      <vt:lpstr>ข้อจำกัดของพาณิชย์อิเล็กทรอนิกส์</vt:lpstr>
      <vt:lpstr>ปัญหาและอุปสรรคของการดำเนินงานพาณิชย์อิเล็กทรอนิกส์</vt:lpstr>
      <vt:lpstr>โอกาสและความท้ายทายของพาณิชย์อิเล็กทรอนิกส์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JENGSANG</dc:creator>
  <cp:lastModifiedBy>Ratiwat  Paresri</cp:lastModifiedBy>
  <cp:revision>84</cp:revision>
  <cp:lastPrinted>2017-08-18T04:09:50Z</cp:lastPrinted>
  <dcterms:created xsi:type="dcterms:W3CDTF">2017-08-17T03:54:37Z</dcterms:created>
  <dcterms:modified xsi:type="dcterms:W3CDTF">2023-06-15T02:48:14Z</dcterms:modified>
</cp:coreProperties>
</file>